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notesMasterIdLst>
    <p:notesMasterId r:id="rId45"/>
  </p:notesMasterIdLst>
  <p:sldIdLst>
    <p:sldId id="2141412406" r:id="rId6"/>
    <p:sldId id="258" r:id="rId7"/>
    <p:sldId id="2141412395" r:id="rId8"/>
    <p:sldId id="2141412372" r:id="rId9"/>
    <p:sldId id="2141412367" r:id="rId10"/>
    <p:sldId id="2141412422" r:id="rId11"/>
    <p:sldId id="2141412396" r:id="rId12"/>
    <p:sldId id="2141412398" r:id="rId13"/>
    <p:sldId id="2141412407" r:id="rId14"/>
    <p:sldId id="391" r:id="rId15"/>
    <p:sldId id="2141412399" r:id="rId16"/>
    <p:sldId id="2141412400" r:id="rId17"/>
    <p:sldId id="2141412401" r:id="rId18"/>
    <p:sldId id="2141412410" r:id="rId19"/>
    <p:sldId id="2141412402" r:id="rId20"/>
    <p:sldId id="2141412403" r:id="rId21"/>
    <p:sldId id="2141412404" r:id="rId22"/>
    <p:sldId id="2141412405" r:id="rId23"/>
    <p:sldId id="2141412417" r:id="rId24"/>
    <p:sldId id="2141412418" r:id="rId25"/>
    <p:sldId id="2141412425" r:id="rId26"/>
    <p:sldId id="2141412411" r:id="rId27"/>
    <p:sldId id="2141412342" r:id="rId28"/>
    <p:sldId id="260" r:id="rId29"/>
    <p:sldId id="2141412362" r:id="rId30"/>
    <p:sldId id="2141412421" r:id="rId31"/>
    <p:sldId id="2141412408" r:id="rId32"/>
    <p:sldId id="2141412419" r:id="rId33"/>
    <p:sldId id="2141412420" r:id="rId34"/>
    <p:sldId id="2141412360" r:id="rId35"/>
    <p:sldId id="2141412365" r:id="rId36"/>
    <p:sldId id="257" r:id="rId37"/>
    <p:sldId id="2141412409" r:id="rId38"/>
    <p:sldId id="2141412423" r:id="rId39"/>
    <p:sldId id="2141412424" r:id="rId40"/>
    <p:sldId id="2141412427" r:id="rId41"/>
    <p:sldId id="2141412429" r:id="rId42"/>
    <p:sldId id="2141412428" r:id="rId43"/>
    <p:sldId id="2141412426" r:id="rId44"/>
  </p:sldIdLst>
  <p:sldSz cx="12192000" cy="6858000"/>
  <p:notesSz cx="6985000" cy="928370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92" autoAdjust="0"/>
    <p:restoredTop sz="94660"/>
  </p:normalViewPr>
  <p:slideViewPr>
    <p:cSldViewPr snapToGrid="0">
      <p:cViewPr varScale="1">
        <p:scale>
          <a:sx n="86" d="100"/>
          <a:sy n="86" d="100"/>
        </p:scale>
        <p:origin x="509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83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viewProps" Target="viewProp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theme" Target="theme/theme1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presProps" Target="presProp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9624072081672661"/>
          <c:y val="0.11309784479446552"/>
          <c:w val="0.77573340229130106"/>
          <c:h val="0.4644869098183806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'Sheet 1'!$B$9</c:f>
              <c:strCache>
                <c:ptCount val="1"/>
                <c:pt idx="0">
                  <c:v>Ettevõtlussektor</c:v>
                </c:pt>
              </c:strCache>
            </c:strRef>
          </c:tx>
          <c:spPr>
            <a:solidFill>
              <a:sysClr val="window" lastClr="FFFFFF">
                <a:lumMod val="75000"/>
              </a:sysClr>
            </a:solidFill>
            <a:ln>
              <a:solidFill>
                <a:sysClr val="windowText" lastClr="000000">
                  <a:lumMod val="85000"/>
                  <a:lumOff val="15000"/>
                </a:sysClr>
              </a:solidFill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t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'Sheet 1'!$A$10:$A$14</c:f>
              <c:strCache>
                <c:ptCount val="5"/>
                <c:pt idx="0">
                  <c:v>EL27</c:v>
                </c:pt>
                <c:pt idx="1">
                  <c:v>Eesti</c:v>
                </c:pt>
                <c:pt idx="2">
                  <c:v>Läti</c:v>
                </c:pt>
                <c:pt idx="3">
                  <c:v>Leedu</c:v>
                </c:pt>
                <c:pt idx="4">
                  <c:v>Soome</c:v>
                </c:pt>
              </c:strCache>
            </c:strRef>
          </c:cat>
          <c:val>
            <c:numRef>
              <c:f>'Sheet 1'!$B$10:$B$14</c:f>
              <c:numCache>
                <c:formatCode>#\ ##0.##########</c:formatCode>
                <c:ptCount val="5"/>
                <c:pt idx="0">
                  <c:v>1.49</c:v>
                </c:pt>
                <c:pt idx="1">
                  <c:v>1.06</c:v>
                </c:pt>
                <c:pt idx="2">
                  <c:v>0.3</c:v>
                </c:pt>
                <c:pt idx="3">
                  <c:v>0.43</c:v>
                </c:pt>
                <c:pt idx="4">
                  <c:v>2.09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47-491E-8183-03178024329F}"/>
            </c:ext>
          </c:extLst>
        </c:ser>
        <c:ser>
          <c:idx val="1"/>
          <c:order val="1"/>
          <c:tx>
            <c:strRef>
              <c:f>'Sheet 1'!$C$9</c:f>
              <c:strCache>
                <c:ptCount val="1"/>
                <c:pt idx="0">
                  <c:v>Riiklik sektor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ysClr val="windowText" lastClr="000000">
                  <a:lumMod val="85000"/>
                  <a:lumOff val="15000"/>
                </a:sysClr>
              </a:solidFill>
            </a:ln>
            <a:effectLst/>
          </c:spPr>
          <c:invertIfNegative val="0"/>
          <c:dLbls>
            <c:dLbl>
              <c:idx val="4"/>
              <c:layout>
                <c:manualLayout>
                  <c:x val="-5.095613980358708E-3"/>
                  <c:y val="-2.72108843537419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347-491E-8183-03178024329F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t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'Sheet 1'!$A$10:$A$14</c:f>
              <c:strCache>
                <c:ptCount val="5"/>
                <c:pt idx="0">
                  <c:v>EL27</c:v>
                </c:pt>
                <c:pt idx="1">
                  <c:v>Eesti</c:v>
                </c:pt>
                <c:pt idx="2">
                  <c:v>Läti</c:v>
                </c:pt>
                <c:pt idx="3">
                  <c:v>Leedu</c:v>
                </c:pt>
                <c:pt idx="4">
                  <c:v>Soome</c:v>
                </c:pt>
              </c:strCache>
            </c:strRef>
          </c:cat>
          <c:val>
            <c:numRef>
              <c:f>'Sheet 1'!$C$10:$C$14</c:f>
              <c:numCache>
                <c:formatCode>#\ ##0.##########</c:formatCode>
                <c:ptCount val="5"/>
                <c:pt idx="0">
                  <c:v>0.24</c:v>
                </c:pt>
                <c:pt idx="1">
                  <c:v>0.16</c:v>
                </c:pt>
                <c:pt idx="2">
                  <c:v>0.16</c:v>
                </c:pt>
                <c:pt idx="3">
                  <c:v>0.16</c:v>
                </c:pt>
                <c:pt idx="4">
                  <c:v>0.24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347-491E-8183-03178024329F}"/>
            </c:ext>
          </c:extLst>
        </c:ser>
        <c:ser>
          <c:idx val="2"/>
          <c:order val="2"/>
          <c:tx>
            <c:strRef>
              <c:f>'Sheet 1'!$D$9</c:f>
              <c:strCache>
                <c:ptCount val="1"/>
                <c:pt idx="0">
                  <c:v>Kõrgharidussektor</c:v>
                </c:pt>
              </c:strCache>
            </c:strRef>
          </c:tx>
          <c:spPr>
            <a:solidFill>
              <a:srgbClr val="196B24">
                <a:lumMod val="20000"/>
                <a:lumOff val="80000"/>
              </a:srgbClr>
            </a:solidFill>
            <a:ln>
              <a:solidFill>
                <a:sysClr val="windowText" lastClr="000000">
                  <a:lumMod val="85000"/>
                  <a:lumOff val="15000"/>
                </a:sysClr>
              </a:solidFill>
            </a:ln>
            <a:effectLst/>
          </c:spPr>
          <c:invertIfNegative val="0"/>
          <c:dLbls>
            <c:dLbl>
              <c:idx val="4"/>
              <c:layout>
                <c:manualLayout>
                  <c:x val="-7.6434209705379223E-3"/>
                  <c:y val="-7.9338851235905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FCA-43B4-B79F-3D8730687651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t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'Sheet 1'!$A$10:$A$14</c:f>
              <c:strCache>
                <c:ptCount val="5"/>
                <c:pt idx="0">
                  <c:v>EL27</c:v>
                </c:pt>
                <c:pt idx="1">
                  <c:v>Eesti</c:v>
                </c:pt>
                <c:pt idx="2">
                  <c:v>Läti</c:v>
                </c:pt>
                <c:pt idx="3">
                  <c:v>Leedu</c:v>
                </c:pt>
                <c:pt idx="4">
                  <c:v>Soome</c:v>
                </c:pt>
              </c:strCache>
            </c:strRef>
          </c:cat>
          <c:val>
            <c:numRef>
              <c:f>'Sheet 1'!$D$10:$D$14</c:f>
              <c:numCache>
                <c:formatCode>#\ ##0.##########</c:formatCode>
                <c:ptCount val="5"/>
                <c:pt idx="0">
                  <c:v>0.48</c:v>
                </c:pt>
                <c:pt idx="1">
                  <c:v>0.6</c:v>
                </c:pt>
                <c:pt idx="2">
                  <c:v>0.37</c:v>
                </c:pt>
                <c:pt idx="3">
                  <c:v>0.45</c:v>
                </c:pt>
                <c:pt idx="4">
                  <c:v>0.75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347-491E-8183-03178024329F}"/>
            </c:ext>
          </c:extLst>
        </c:ser>
        <c:ser>
          <c:idx val="3"/>
          <c:order val="3"/>
          <c:tx>
            <c:strRef>
              <c:f>'Sheet 1'!$E$9</c:f>
              <c:strCache>
                <c:ptCount val="1"/>
                <c:pt idx="0">
                  <c:v>Kasumitaotluseta erasektor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'Sheet 1'!$A$10:$A$14</c:f>
              <c:strCache>
                <c:ptCount val="5"/>
                <c:pt idx="0">
                  <c:v>EL27</c:v>
                </c:pt>
                <c:pt idx="1">
                  <c:v>Eesti</c:v>
                </c:pt>
                <c:pt idx="2">
                  <c:v>Läti</c:v>
                </c:pt>
                <c:pt idx="3">
                  <c:v>Leedu</c:v>
                </c:pt>
                <c:pt idx="4">
                  <c:v>Soome</c:v>
                </c:pt>
              </c:strCache>
            </c:strRef>
          </c:cat>
          <c:val>
            <c:numRef>
              <c:f>'Sheet 1'!$E$10:$E$14</c:f>
              <c:numCache>
                <c:formatCode>#\ ##0.##########</c:formatCode>
                <c:ptCount val="5"/>
                <c:pt idx="0">
                  <c:v>0.03</c:v>
                </c:pt>
                <c:pt idx="1">
                  <c:v>0.02</c:v>
                </c:pt>
                <c:pt idx="2" formatCode="#,##0">
                  <c:v>0</c:v>
                </c:pt>
                <c:pt idx="3" formatCode="#,##0">
                  <c:v>0</c:v>
                </c:pt>
                <c:pt idx="4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347-491E-8183-0317802432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0772879"/>
        <c:axId val="1716863631"/>
      </c:barChart>
      <c:catAx>
        <c:axId val="707728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1716863631"/>
        <c:crosses val="autoZero"/>
        <c:auto val="1"/>
        <c:lblAlgn val="ctr"/>
        <c:lblOffset val="100"/>
        <c:noMultiLvlLbl val="0"/>
      </c:catAx>
      <c:valAx>
        <c:axId val="17168636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t-EE" sz="20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% SKP-st</a:t>
                </a:r>
              </a:p>
            </c:rich>
          </c:tx>
          <c:layout>
            <c:manualLayout>
              <c:xMode val="edge"/>
              <c:yMode val="edge"/>
              <c:x val="2.8025876891972383E-2"/>
              <c:y val="1.7384112700198195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t-EE"/>
            </a:p>
          </c:txPr>
        </c:title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t-EE"/>
          </a:p>
        </c:txPr>
        <c:crossAx val="707728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989348361248537E-2"/>
          <c:y val="0.72380695270234097"/>
          <c:w val="0.92059548869646368"/>
          <c:h val="0.2598665166854143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t-E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800">
          <a:solidFill>
            <a:sysClr val="windowText" lastClr="000000"/>
          </a:solidFill>
        </a:defRPr>
      </a:pPr>
      <a:endParaRPr lang="et-EE"/>
    </a:p>
  </c:txPr>
  <c:externalData r:id="rId4">
    <c:autoUpdate val="0"/>
  </c:externalData>
  <c:userShapes r:id="rId5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92756950438546E-2"/>
          <c:y val="0.10680578419065834"/>
          <c:w val="0.90088503033066147"/>
          <c:h val="0.6006560961566795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'export-2025-09-16T09_33_07.931Z'!$B$3</c:f>
              <c:strCache>
                <c:ptCount val="1"/>
                <c:pt idx="0">
                  <c:v>Toetused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/>
          </c:spPr>
          <c:invertIfNegative val="0"/>
          <c:dLbls>
            <c:dLbl>
              <c:idx val="30"/>
              <c:layout>
                <c:manualLayout>
                  <c:x val="1.1079454695411832E-3"/>
                  <c:y val="-7.1231324697703713E-2"/>
                </c:manualLayout>
              </c:layout>
              <c:numFmt formatCode="#,##0.0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t-E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95A-4DE7-BF82-F4A39AD85017}"/>
                </c:ext>
              </c:extLst>
            </c:dLbl>
            <c:dLbl>
              <c:idx val="43"/>
              <c:layout>
                <c:manualLayout>
                  <c:x val="0"/>
                  <c:y val="-4.1094995017905984E-2"/>
                </c:manualLayout>
              </c:layout>
              <c:numFmt formatCode="#,##0.0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t-E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95A-4DE7-BF82-F4A39AD8501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t-E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'export-2025-09-16T09_33_07.931Z'!$A$4:$A$51</c:f>
              <c:strCache>
                <c:ptCount val="48"/>
                <c:pt idx="0">
                  <c:v>ISL</c:v>
                </c:pt>
                <c:pt idx="1">
                  <c:v>PRT</c:v>
                </c:pt>
                <c:pt idx="2">
                  <c:v>FRA</c:v>
                </c:pt>
                <c:pt idx="3">
                  <c:v>KOR</c:v>
                </c:pt>
                <c:pt idx="4">
                  <c:v>GBR</c:v>
                </c:pt>
                <c:pt idx="5">
                  <c:v>TUR</c:v>
                </c:pt>
                <c:pt idx="6">
                  <c:v>BEL</c:v>
                </c:pt>
                <c:pt idx="7">
                  <c:v>CHN</c:v>
                </c:pt>
                <c:pt idx="8">
                  <c:v>AUT</c:v>
                </c:pt>
                <c:pt idx="9">
                  <c:v>IRL</c:v>
                </c:pt>
                <c:pt idx="10">
                  <c:v>CAN</c:v>
                </c:pt>
                <c:pt idx="11">
                  <c:v>USA</c:v>
                </c:pt>
                <c:pt idx="12">
                  <c:v>NLD</c:v>
                </c:pt>
                <c:pt idx="13">
                  <c:v>OECD</c:v>
                </c:pt>
                <c:pt idx="14">
                  <c:v>ESP</c:v>
                </c:pt>
                <c:pt idx="15">
                  <c:v>JPN</c:v>
                </c:pt>
                <c:pt idx="16">
                  <c:v>HUN</c:v>
                </c:pt>
                <c:pt idx="17">
                  <c:v>EU</c:v>
                </c:pt>
                <c:pt idx="18">
                  <c:v>NOR</c:v>
                </c:pt>
                <c:pt idx="19">
                  <c:v>POL</c:v>
                </c:pt>
                <c:pt idx="20">
                  <c:v>AUS</c:v>
                </c:pt>
                <c:pt idx="21">
                  <c:v>SVN</c:v>
                </c:pt>
                <c:pt idx="22">
                  <c:v>DNK</c:v>
                </c:pt>
                <c:pt idx="23">
                  <c:v>SWE</c:v>
                </c:pt>
                <c:pt idx="24">
                  <c:v>GRC</c:v>
                </c:pt>
                <c:pt idx="25">
                  <c:v>NZL</c:v>
                </c:pt>
                <c:pt idx="26">
                  <c:v>ITA</c:v>
                </c:pt>
                <c:pt idx="27">
                  <c:v>ISR</c:v>
                </c:pt>
                <c:pt idx="28">
                  <c:v>CZE</c:v>
                </c:pt>
                <c:pt idx="29">
                  <c:v>BRA</c:v>
                </c:pt>
                <c:pt idx="30">
                  <c:v>EST</c:v>
                </c:pt>
                <c:pt idx="31">
                  <c:v>DEU</c:v>
                </c:pt>
                <c:pt idx="32">
                  <c:v>FIN</c:v>
                </c:pt>
                <c:pt idx="33">
                  <c:v>SVK</c:v>
                </c:pt>
                <c:pt idx="34">
                  <c:v>LTU</c:v>
                </c:pt>
                <c:pt idx="35">
                  <c:v>LUX</c:v>
                </c:pt>
                <c:pt idx="36">
                  <c:v>CHE</c:v>
                </c:pt>
                <c:pt idx="37">
                  <c:v>CYP</c:v>
                </c:pt>
                <c:pt idx="38">
                  <c:v>ROU</c:v>
                </c:pt>
                <c:pt idx="39">
                  <c:v>CHL</c:v>
                </c:pt>
                <c:pt idx="40">
                  <c:v>ZAF</c:v>
                </c:pt>
                <c:pt idx="41">
                  <c:v>COL</c:v>
                </c:pt>
                <c:pt idx="42">
                  <c:v>HRV</c:v>
                </c:pt>
                <c:pt idx="43">
                  <c:v>LVA</c:v>
                </c:pt>
                <c:pt idx="44">
                  <c:v>BGR</c:v>
                </c:pt>
                <c:pt idx="45">
                  <c:v>CRI</c:v>
                </c:pt>
                <c:pt idx="46">
                  <c:v>ARG</c:v>
                </c:pt>
                <c:pt idx="47">
                  <c:v>MLT</c:v>
                </c:pt>
              </c:strCache>
            </c:strRef>
          </c:cat>
          <c:val>
            <c:numRef>
              <c:f>'export-2025-09-16T09_33_07.931Z'!$B$4:$B$51</c:f>
              <c:numCache>
                <c:formatCode>General</c:formatCode>
                <c:ptCount val="48"/>
                <c:pt idx="0">
                  <c:v>0.13239999999999999</c:v>
                </c:pt>
                <c:pt idx="1">
                  <c:v>7.6799999999999993E-2</c:v>
                </c:pt>
                <c:pt idx="2">
                  <c:v>0.1366</c:v>
                </c:pt>
                <c:pt idx="3">
                  <c:v>0.222</c:v>
                </c:pt>
                <c:pt idx="4">
                  <c:v>0.1013</c:v>
                </c:pt>
                <c:pt idx="5">
                  <c:v>0.16650000000000001</c:v>
                </c:pt>
                <c:pt idx="6">
                  <c:v>8.7300000000000003E-2</c:v>
                </c:pt>
                <c:pt idx="7">
                  <c:v>4.6399999999999997E-2</c:v>
                </c:pt>
                <c:pt idx="8">
                  <c:v>9.64E-2</c:v>
                </c:pt>
                <c:pt idx="9">
                  <c:v>4.2000000000000003E-2</c:v>
                </c:pt>
                <c:pt idx="10">
                  <c:v>7.0099999999999996E-2</c:v>
                </c:pt>
                <c:pt idx="11">
                  <c:v>0.1055</c:v>
                </c:pt>
                <c:pt idx="12">
                  <c:v>0.10340000000000001</c:v>
                </c:pt>
                <c:pt idx="13">
                  <c:v>9.4500000000000001E-2</c:v>
                </c:pt>
                <c:pt idx="14">
                  <c:v>0.08</c:v>
                </c:pt>
                <c:pt idx="15">
                  <c:v>5.04E-2</c:v>
                </c:pt>
                <c:pt idx="16">
                  <c:v>0.1358</c:v>
                </c:pt>
                <c:pt idx="17">
                  <c:v>7.9600000000000004E-2</c:v>
                </c:pt>
                <c:pt idx="18">
                  <c:v>0.1125</c:v>
                </c:pt>
                <c:pt idx="19">
                  <c:v>0.1011</c:v>
                </c:pt>
                <c:pt idx="20">
                  <c:v>3.2599999999999997E-2</c:v>
                </c:pt>
                <c:pt idx="21">
                  <c:v>5.6399999999999999E-2</c:v>
                </c:pt>
                <c:pt idx="22">
                  <c:v>4.4999999999999998E-2</c:v>
                </c:pt>
                <c:pt idx="23">
                  <c:v>9.0700000000000003E-2</c:v>
                </c:pt>
                <c:pt idx="24">
                  <c:v>8.8999999999999996E-2</c:v>
                </c:pt>
                <c:pt idx="25">
                  <c:v>7.2999999999999995E-2</c:v>
                </c:pt>
                <c:pt idx="26">
                  <c:v>3.3799999999999997E-2</c:v>
                </c:pt>
                <c:pt idx="27">
                  <c:v>9.2799999999999994E-2</c:v>
                </c:pt>
                <c:pt idx="28">
                  <c:v>5.4399999999999997E-2</c:v>
                </c:pt>
                <c:pt idx="29">
                  <c:v>3.4700000000000002E-2</c:v>
                </c:pt>
                <c:pt idx="30">
                  <c:v>8.2299999999999998E-2</c:v>
                </c:pt>
                <c:pt idx="31">
                  <c:v>7.2800000000000004E-2</c:v>
                </c:pt>
                <c:pt idx="32">
                  <c:v>5.9700000000000003E-2</c:v>
                </c:pt>
                <c:pt idx="33">
                  <c:v>1.9900000000000001E-2</c:v>
                </c:pt>
                <c:pt idx="34">
                  <c:v>2.8999999999999998E-3</c:v>
                </c:pt>
                <c:pt idx="35">
                  <c:v>3.9399999999999998E-2</c:v>
                </c:pt>
                <c:pt idx="36">
                  <c:v>3.3599999999999998E-2</c:v>
                </c:pt>
                <c:pt idx="37">
                  <c:v>2.4500000000000001E-2</c:v>
                </c:pt>
                <c:pt idx="38">
                  <c:v>1.4200000000000001E-2</c:v>
                </c:pt>
                <c:pt idx="39">
                  <c:v>1.4E-2</c:v>
                </c:pt>
                <c:pt idx="40">
                  <c:v>9.4000000000000004E-3</c:v>
                </c:pt>
                <c:pt idx="41">
                  <c:v>1.8E-3</c:v>
                </c:pt>
                <c:pt idx="42">
                  <c:v>1.12E-2</c:v>
                </c:pt>
                <c:pt idx="43">
                  <c:v>8.2000000000000007E-3</c:v>
                </c:pt>
                <c:pt idx="44">
                  <c:v>4.1000000000000003E-3</c:v>
                </c:pt>
                <c:pt idx="45">
                  <c:v>3.0999999999999999E-3</c:v>
                </c:pt>
                <c:pt idx="46">
                  <c:v>2.5999999999999999E-3</c:v>
                </c:pt>
                <c:pt idx="47">
                  <c:v>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5A-4DE7-BF82-F4A39AD85017}"/>
            </c:ext>
          </c:extLst>
        </c:ser>
        <c:ser>
          <c:idx val="1"/>
          <c:order val="1"/>
          <c:tx>
            <c:strRef>
              <c:f>'export-2025-09-16T09_33_07.931Z'!$C$3</c:f>
              <c:strCache>
                <c:ptCount val="1"/>
                <c:pt idx="0">
                  <c:v>Maksusoodustused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/>
          </c:spPr>
          <c:invertIfNegative val="0"/>
          <c:dLbls>
            <c:dLbl>
              <c:idx val="13"/>
              <c:layout>
                <c:manualLayout>
                  <c:x val="-4.4317818781647736E-3"/>
                  <c:y val="-0.1178056523846637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0,22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95A-4DE7-BF82-F4A39AD85017}"/>
                </c:ext>
              </c:extLst>
            </c:dLbl>
            <c:dLbl>
              <c:idx val="34"/>
              <c:layout>
                <c:manualLayout>
                  <c:x val="0"/>
                  <c:y val="-5.7532993025068375E-2"/>
                </c:manualLayout>
              </c:layout>
              <c:numFmt formatCode="#,##0.0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t-E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95A-4DE7-BF82-F4A39AD8501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t-E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'export-2025-09-16T09_33_07.931Z'!$A$4:$A$51</c:f>
              <c:strCache>
                <c:ptCount val="48"/>
                <c:pt idx="0">
                  <c:v>ISL</c:v>
                </c:pt>
                <c:pt idx="1">
                  <c:v>PRT</c:v>
                </c:pt>
                <c:pt idx="2">
                  <c:v>FRA</c:v>
                </c:pt>
                <c:pt idx="3">
                  <c:v>KOR</c:v>
                </c:pt>
                <c:pt idx="4">
                  <c:v>GBR</c:v>
                </c:pt>
                <c:pt idx="5">
                  <c:v>TUR</c:v>
                </c:pt>
                <c:pt idx="6">
                  <c:v>BEL</c:v>
                </c:pt>
                <c:pt idx="7">
                  <c:v>CHN</c:v>
                </c:pt>
                <c:pt idx="8">
                  <c:v>AUT</c:v>
                </c:pt>
                <c:pt idx="9">
                  <c:v>IRL</c:v>
                </c:pt>
                <c:pt idx="10">
                  <c:v>CAN</c:v>
                </c:pt>
                <c:pt idx="11">
                  <c:v>USA</c:v>
                </c:pt>
                <c:pt idx="12">
                  <c:v>NLD</c:v>
                </c:pt>
                <c:pt idx="13">
                  <c:v>OECD</c:v>
                </c:pt>
                <c:pt idx="14">
                  <c:v>ESP</c:v>
                </c:pt>
                <c:pt idx="15">
                  <c:v>JPN</c:v>
                </c:pt>
                <c:pt idx="16">
                  <c:v>HUN</c:v>
                </c:pt>
                <c:pt idx="17">
                  <c:v>EU</c:v>
                </c:pt>
                <c:pt idx="18">
                  <c:v>NOR</c:v>
                </c:pt>
                <c:pt idx="19">
                  <c:v>POL</c:v>
                </c:pt>
                <c:pt idx="20">
                  <c:v>AUS</c:v>
                </c:pt>
                <c:pt idx="21">
                  <c:v>SVN</c:v>
                </c:pt>
                <c:pt idx="22">
                  <c:v>DNK</c:v>
                </c:pt>
                <c:pt idx="23">
                  <c:v>SWE</c:v>
                </c:pt>
                <c:pt idx="24">
                  <c:v>GRC</c:v>
                </c:pt>
                <c:pt idx="25">
                  <c:v>NZL</c:v>
                </c:pt>
                <c:pt idx="26">
                  <c:v>ITA</c:v>
                </c:pt>
                <c:pt idx="27">
                  <c:v>ISR</c:v>
                </c:pt>
                <c:pt idx="28">
                  <c:v>CZE</c:v>
                </c:pt>
                <c:pt idx="29">
                  <c:v>BRA</c:v>
                </c:pt>
                <c:pt idx="30">
                  <c:v>EST</c:v>
                </c:pt>
                <c:pt idx="31">
                  <c:v>DEU</c:v>
                </c:pt>
                <c:pt idx="32">
                  <c:v>FIN</c:v>
                </c:pt>
                <c:pt idx="33">
                  <c:v>SVK</c:v>
                </c:pt>
                <c:pt idx="34">
                  <c:v>LTU</c:v>
                </c:pt>
                <c:pt idx="35">
                  <c:v>LUX</c:v>
                </c:pt>
                <c:pt idx="36">
                  <c:v>CHE</c:v>
                </c:pt>
                <c:pt idx="37">
                  <c:v>CYP</c:v>
                </c:pt>
                <c:pt idx="38">
                  <c:v>ROU</c:v>
                </c:pt>
                <c:pt idx="39">
                  <c:v>CHL</c:v>
                </c:pt>
                <c:pt idx="40">
                  <c:v>ZAF</c:v>
                </c:pt>
                <c:pt idx="41">
                  <c:v>COL</c:v>
                </c:pt>
                <c:pt idx="42">
                  <c:v>HRV</c:v>
                </c:pt>
                <c:pt idx="43">
                  <c:v>LVA</c:v>
                </c:pt>
                <c:pt idx="44">
                  <c:v>BGR</c:v>
                </c:pt>
                <c:pt idx="45">
                  <c:v>CRI</c:v>
                </c:pt>
                <c:pt idx="46">
                  <c:v>ARG</c:v>
                </c:pt>
                <c:pt idx="47">
                  <c:v>MLT</c:v>
                </c:pt>
              </c:strCache>
            </c:strRef>
          </c:cat>
          <c:val>
            <c:numRef>
              <c:f>'export-2025-09-16T09_33_07.931Z'!$C$4:$C$51</c:f>
              <c:numCache>
                <c:formatCode>General</c:formatCode>
                <c:ptCount val="48"/>
                <c:pt idx="0">
                  <c:v>0.38429999999999997</c:v>
                </c:pt>
                <c:pt idx="1">
                  <c:v>0.3871</c:v>
                </c:pt>
                <c:pt idx="2">
                  <c:v>0.2833</c:v>
                </c:pt>
                <c:pt idx="3">
                  <c:v>0.1928</c:v>
                </c:pt>
                <c:pt idx="4">
                  <c:v>0.29749999999999999</c:v>
                </c:pt>
                <c:pt idx="5">
                  <c:v>0.15540000000000001</c:v>
                </c:pt>
                <c:pt idx="6">
                  <c:v>0.23200000000000001</c:v>
                </c:pt>
                <c:pt idx="7">
                  <c:v>0.24260000000000001</c:v>
                </c:pt>
                <c:pt idx="8">
                  <c:v>0.1696</c:v>
                </c:pt>
                <c:pt idx="9">
                  <c:v>0.2223</c:v>
                </c:pt>
                <c:pt idx="10">
                  <c:v>0.19239999999999999</c:v>
                </c:pt>
                <c:pt idx="11">
                  <c:v>0.14069999999999999</c:v>
                </c:pt>
                <c:pt idx="12">
                  <c:v>0.12820000000000001</c:v>
                </c:pt>
                <c:pt idx="13">
                  <c:v>0.12770000000000001</c:v>
                </c:pt>
                <c:pt idx="14">
                  <c:v>0.13819999999999999</c:v>
                </c:pt>
                <c:pt idx="15">
                  <c:v>0.16039999999999999</c:v>
                </c:pt>
                <c:pt idx="16">
                  <c:v>4.8399999999999999E-2</c:v>
                </c:pt>
                <c:pt idx="17">
                  <c:v>0.10349999999999999</c:v>
                </c:pt>
                <c:pt idx="18">
                  <c:v>6.9800000000000001E-2</c:v>
                </c:pt>
                <c:pt idx="19">
                  <c:v>5.62E-2</c:v>
                </c:pt>
                <c:pt idx="20">
                  <c:v>0.1174</c:v>
                </c:pt>
                <c:pt idx="21">
                  <c:v>9.1600000000000001E-2</c:v>
                </c:pt>
                <c:pt idx="22">
                  <c:v>9.3899999999999997E-2</c:v>
                </c:pt>
                <c:pt idx="23">
                  <c:v>3.9699999999999999E-2</c:v>
                </c:pt>
                <c:pt idx="24">
                  <c:v>2.2200000000000001E-2</c:v>
                </c:pt>
                <c:pt idx="25">
                  <c:v>3.5400000000000001E-2</c:v>
                </c:pt>
                <c:pt idx="26">
                  <c:v>5.9700000000000003E-2</c:v>
                </c:pt>
                <c:pt idx="27">
                  <c:v>0</c:v>
                </c:pt>
                <c:pt idx="28">
                  <c:v>3.5999999999999997E-2</c:v>
                </c:pt>
                <c:pt idx="29">
                  <c:v>5.3900000000000003E-2</c:v>
                </c:pt>
                <c:pt idx="30">
                  <c:v>0</c:v>
                </c:pt>
                <c:pt idx="31">
                  <c:v>3.8999999999999998E-3</c:v>
                </c:pt>
                <c:pt idx="32">
                  <c:v>1.2500000000000001E-2</c:v>
                </c:pt>
                <c:pt idx="33">
                  <c:v>3.95E-2</c:v>
                </c:pt>
                <c:pt idx="34">
                  <c:v>3.9399999999999998E-2</c:v>
                </c:pt>
                <c:pt idx="35">
                  <c:v>0</c:v>
                </c:pt>
                <c:pt idx="36">
                  <c:v>0</c:v>
                </c:pt>
                <c:pt idx="37">
                  <c:v>2.3999999999999998E-3</c:v>
                </c:pt>
                <c:pt idx="38">
                  <c:v>8.3000000000000001E-3</c:v>
                </c:pt>
                <c:pt idx="39">
                  <c:v>3.3E-3</c:v>
                </c:pt>
                <c:pt idx="40">
                  <c:v>5.4000000000000003E-3</c:v>
                </c:pt>
                <c:pt idx="41">
                  <c:v>1.21E-2</c:v>
                </c:pt>
                <c:pt idx="42">
                  <c:v>8.0000000000000004E-4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1E-4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95A-4DE7-BF82-F4A39AD850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75533423"/>
        <c:axId val="1275541583"/>
      </c:barChart>
      <c:catAx>
        <c:axId val="12755334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t-EE"/>
          </a:p>
        </c:txPr>
        <c:crossAx val="1275541583"/>
        <c:crosses val="autoZero"/>
        <c:auto val="1"/>
        <c:lblAlgn val="ctr"/>
        <c:lblOffset val="100"/>
        <c:tickLblSkip val="1"/>
        <c:noMultiLvlLbl val="0"/>
      </c:catAx>
      <c:valAx>
        <c:axId val="12755415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t-EE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% SKP-st</a:t>
                </a:r>
              </a:p>
            </c:rich>
          </c:tx>
          <c:layout>
            <c:manualLayout>
              <c:xMode val="edge"/>
              <c:yMode val="edge"/>
              <c:x val="1.6636957813428402E-2"/>
              <c:y val="6.8855287511371596E-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t-E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12755334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7054442346618038"/>
          <c:y val="0.88766807151866611"/>
          <c:w val="0.46942070504066336"/>
          <c:h val="9.589393047417152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t-E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800">
          <a:solidFill>
            <a:schemeClr val="tx1"/>
          </a:solidFill>
        </a:defRPr>
      </a:pPr>
      <a:endParaRPr lang="et-EE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0.20234</cdr:x>
      <cdr:y>0</cdr:y>
    </cdr:from>
    <cdr:to>
      <cdr:x>1</cdr:x>
      <cdr:y>0.14829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89C77F0E-690F-F82A-7DFE-6665379E901C}"/>
            </a:ext>
          </a:extLst>
        </cdr:cNvPr>
        <cdr:cNvSpPr txBox="1"/>
      </cdr:nvSpPr>
      <cdr:spPr>
        <a:xfrm xmlns:a="http://schemas.openxmlformats.org/drawingml/2006/main">
          <a:off x="1008581" y="0"/>
          <a:ext cx="3976098" cy="712093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t-EE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T&amp;A investeeringute struktuur 2023. aastal (% </a:t>
          </a:r>
          <a:r>
            <a:rPr lang="et-EE" sz="20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SKP-st</a:t>
          </a:r>
          <a:r>
            <a:rPr lang="et-EE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0.61932</cdr:x>
      <cdr:y>0.26773</cdr:y>
    </cdr:from>
    <cdr:to>
      <cdr:x>0.69999</cdr:x>
      <cdr:y>0.3524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4811B6FE-1DD0-421C-C760-4EFE2586EF1D}"/>
            </a:ext>
          </a:extLst>
        </cdr:cNvPr>
        <cdr:cNvSpPr txBox="1"/>
      </cdr:nvSpPr>
      <cdr:spPr>
        <a:xfrm xmlns:a="http://schemas.openxmlformats.org/drawingml/2006/main">
          <a:off x="7099076" y="1241080"/>
          <a:ext cx="924674" cy="3925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t-EE" sz="1800" kern="1200" dirty="0"/>
            <a:t>EESTI</a:t>
          </a:r>
        </a:p>
      </cdr:txBody>
    </cdr:sp>
  </cdr:relSizeAnchor>
  <cdr:relSizeAnchor xmlns:cdr="http://schemas.openxmlformats.org/drawingml/2006/chartDrawing">
    <cdr:from>
      <cdr:x>0.69267</cdr:x>
      <cdr:y>0.29087</cdr:y>
    </cdr:from>
    <cdr:to>
      <cdr:x>0.77334</cdr:x>
      <cdr:y>0.37554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B1A94BD1-E8C3-6062-E467-68BE7C18B715}"/>
            </a:ext>
          </a:extLst>
        </cdr:cNvPr>
        <cdr:cNvSpPr txBox="1"/>
      </cdr:nvSpPr>
      <cdr:spPr>
        <a:xfrm xmlns:a="http://schemas.openxmlformats.org/drawingml/2006/main">
          <a:off x="7939844" y="1348348"/>
          <a:ext cx="924674" cy="3925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t-EE" sz="2000" kern="1200" dirty="0"/>
            <a:t>LEEDU</a:t>
          </a:r>
        </a:p>
      </cdr:txBody>
    </cdr:sp>
  </cdr:relSizeAnchor>
  <cdr:relSizeAnchor xmlns:cdr="http://schemas.openxmlformats.org/drawingml/2006/chartDrawing">
    <cdr:from>
      <cdr:x>0.87358</cdr:x>
      <cdr:y>0.31195</cdr:y>
    </cdr:from>
    <cdr:to>
      <cdr:x>0.95425</cdr:x>
      <cdr:y>0.39663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481F792D-1BA3-3191-CC87-5C776AA925BE}"/>
            </a:ext>
          </a:extLst>
        </cdr:cNvPr>
        <cdr:cNvSpPr txBox="1"/>
      </cdr:nvSpPr>
      <cdr:spPr>
        <a:xfrm xmlns:a="http://schemas.openxmlformats.org/drawingml/2006/main">
          <a:off x="10013511" y="1446088"/>
          <a:ext cx="924674" cy="3925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t-EE" sz="2000" kern="1200" dirty="0"/>
            <a:t>LÄTI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E285AC31-E405-473B-9ECD-5EAAD8042EBB}" type="datetimeFigureOut">
              <a:rPr lang="et-EE" smtClean="0"/>
              <a:t>22.09.2025</a:t>
            </a:fld>
            <a:endParaRPr lang="et-E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60463"/>
            <a:ext cx="5572125" cy="3133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t-E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67781"/>
            <a:ext cx="5588000" cy="3655457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76712676-1067-4C2F-A27B-82F1DD7330A0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924126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29579">
              <a:defRPr/>
            </a:pPr>
            <a:fld id="{A23EE55A-79D4-41A3-A44B-5E6A1467542E}" type="slidenum">
              <a:rPr lang="et-EE">
                <a:solidFill>
                  <a:prstClr val="black"/>
                </a:solidFill>
                <a:latin typeface="Aptos" panose="02110004020202020204"/>
              </a:rPr>
              <a:pPr defTabSz="929579">
                <a:defRPr/>
              </a:pPr>
              <a:t>2</a:t>
            </a:fld>
            <a:endParaRPr lang="et-EE">
              <a:solidFill>
                <a:prstClr val="black"/>
              </a:solidFill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7340367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29579">
              <a:defRPr/>
            </a:pPr>
            <a:fld id="{A23EE55A-79D4-41A3-A44B-5E6A1467542E}" type="slidenum">
              <a:rPr lang="et-EE">
                <a:solidFill>
                  <a:prstClr val="black"/>
                </a:solidFill>
                <a:latin typeface="Aptos" panose="02110004020202020204"/>
              </a:rPr>
              <a:pPr defTabSz="929579">
                <a:defRPr/>
              </a:pPr>
              <a:t>5</a:t>
            </a:fld>
            <a:endParaRPr lang="et-EE">
              <a:solidFill>
                <a:prstClr val="black"/>
              </a:solidFill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7410074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29579">
              <a:defRPr/>
            </a:pPr>
            <a:fld id="{A23EE55A-79D4-41A3-A44B-5E6A1467542E}" type="slidenum">
              <a:rPr lang="et-EE">
                <a:solidFill>
                  <a:prstClr val="black"/>
                </a:solidFill>
                <a:latin typeface="Aptos" panose="02110004020202020204"/>
              </a:rPr>
              <a:pPr defTabSz="929579">
                <a:defRPr/>
              </a:pPr>
              <a:t>23</a:t>
            </a:fld>
            <a:endParaRPr lang="et-EE">
              <a:solidFill>
                <a:prstClr val="black"/>
              </a:solidFill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301512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542CB-B8D0-4475-8D0C-278C72ACFB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A086E6-7CE4-4340-A4CC-7A9CF42119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t-E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D3D4C4-7D3C-4250-804E-040E5300D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20423-8EC4-4A3A-8EA3-A46E2EA557C6}" type="datetimeFigureOut">
              <a:rPr lang="et-EE" smtClean="0"/>
              <a:t>22.09.2025</a:t>
            </a:fld>
            <a:endParaRPr lang="et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4C41D1-1B25-4296-8745-A60DD89C9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D37776-3209-463D-BA9C-C10733DEF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FB702-DBE4-493B-B6C8-00F34FC1680F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232991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F6967-7C7E-4D2C-8D60-F5E1B7FD7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E7B149-1279-4723-A5A0-4E54D6FD19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C38415-A054-4462-A3F6-1CFF4764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20423-8EC4-4A3A-8EA3-A46E2EA557C6}" type="datetimeFigureOut">
              <a:rPr lang="et-EE" smtClean="0"/>
              <a:t>22.09.2025</a:t>
            </a:fld>
            <a:endParaRPr lang="et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ED3093-F07E-4529-BB54-B6E05B23A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BF9476-8596-4729-9146-D7B342D42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FB702-DBE4-493B-B6C8-00F34FC1680F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993244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A45E061-A685-4A46-8271-32759A4C61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4BCFB2-4101-436C-AE6B-3785C91109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B7AF3C-0684-4478-85FD-F5DDF965D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20423-8EC4-4A3A-8EA3-A46E2EA557C6}" type="datetimeFigureOut">
              <a:rPr lang="et-EE" smtClean="0"/>
              <a:t>22.09.2025</a:t>
            </a:fld>
            <a:endParaRPr lang="et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42CA40-6B62-42DD-BA5A-B79000290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7E0ABB-8928-4514-992E-0F30859AF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FB702-DBE4-493B-B6C8-00F34FC1680F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3570284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B1820-9F3F-683F-4790-5209E99652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7C5139-33FA-B7D1-6BE0-2C06D85289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t-E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E290AB-34AB-97E9-8121-65E3EBF46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51E19-7A30-4388-AA46-AEBA038929C9}" type="datetimeFigureOut">
              <a:rPr lang="et-EE" smtClean="0"/>
              <a:t>22.09.2025</a:t>
            </a:fld>
            <a:endParaRPr lang="et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2B840B-0AE4-3F2D-78B1-1E84592C0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C2C658-3C4C-1308-AF51-6E19E3456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A7BD6-4770-4A07-9D59-21B9A1368AB7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1539950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652F4-1629-344C-087C-1509A4CF6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2D9940-F220-CE10-8154-222D04FA21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F51A5A-CF67-46FB-1BF8-E73D5DC23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51E19-7A30-4388-AA46-AEBA038929C9}" type="datetimeFigureOut">
              <a:rPr lang="et-EE" smtClean="0"/>
              <a:t>22.09.2025</a:t>
            </a:fld>
            <a:endParaRPr lang="et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2F541E-44DE-22C1-DF94-C81559854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DBCED7-77E8-1939-8CF7-A21C1754A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A7BD6-4770-4A07-9D59-21B9A1368AB7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5869010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525C6-4512-2D70-E64C-A7AB19D4A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13C775-9B3D-DCD8-F61B-8D8036A83F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D1AD06-7ECC-324F-A54B-CEB378870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51E19-7A30-4388-AA46-AEBA038929C9}" type="datetimeFigureOut">
              <a:rPr lang="et-EE" smtClean="0"/>
              <a:t>22.09.2025</a:t>
            </a:fld>
            <a:endParaRPr lang="et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C40FFF-0BAD-9AE7-20DC-C885880B2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6B0418-BDA7-3AB5-5C0D-E284EFDCF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A7BD6-4770-4A07-9D59-21B9A1368AB7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1367683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9A98A-404D-2821-3F00-15765ED8E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693CC4-4D51-0766-1004-A1AA0F4BB7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685605-57E5-8135-C5CB-DFBC2D34BF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E544C6-F7FE-49CE-EE05-0822F621F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51E19-7A30-4388-AA46-AEBA038929C9}" type="datetimeFigureOut">
              <a:rPr lang="et-EE" smtClean="0"/>
              <a:t>22.09.2025</a:t>
            </a:fld>
            <a:endParaRPr lang="et-E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4C0CE8-F6DB-DD8B-79E8-DF304DB35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81D57D-A81A-FB7C-3AD1-A3A1D59B6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A7BD6-4770-4A07-9D59-21B9A1368AB7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4255318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2F058-A257-98AE-4DCF-13783BE4D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A2177B-176D-AAE5-83CD-E8923D145A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CD57D5-0A36-545E-E9D4-37B603EBBA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1F08E6-AF1B-5EB0-A9D0-5366DF665E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E232C5-5206-EF63-0AFB-B0DEDE3F61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B52CBF3-1D22-0B8C-97E4-F31DBE8A5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51E19-7A30-4388-AA46-AEBA038929C9}" type="datetimeFigureOut">
              <a:rPr lang="et-EE" smtClean="0"/>
              <a:t>22.09.2025</a:t>
            </a:fld>
            <a:endParaRPr lang="et-E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3D13AE-4241-DCC3-24ED-A141AC789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D600B9-CCB3-F397-0A82-77E2C2D6A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A7BD6-4770-4A07-9D59-21B9A1368AB7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5988052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8CE74-9792-E546-B185-B0B125EA2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BE2365-4587-4AE9-CCFE-F76C1D570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51E19-7A30-4388-AA46-AEBA038929C9}" type="datetimeFigureOut">
              <a:rPr lang="et-EE" smtClean="0"/>
              <a:t>22.09.2025</a:t>
            </a:fld>
            <a:endParaRPr lang="et-E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BEF8BD-B733-635D-9435-024E61BC0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453E45-A394-0881-E96A-ED2D5C104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A7BD6-4770-4A07-9D59-21B9A1368AB7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5378324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811E50D-12E0-87E8-9900-DD26CCFB4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51E19-7A30-4388-AA46-AEBA038929C9}" type="datetimeFigureOut">
              <a:rPr lang="et-EE" smtClean="0"/>
              <a:t>22.09.2025</a:t>
            </a:fld>
            <a:endParaRPr lang="et-E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97DC36-AF4B-EE82-1F82-8A1EB63E5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2058CC-836E-0ECC-DB9E-68A5DE5AD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A7BD6-4770-4A07-9D59-21B9A1368AB7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0083490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A948F-2CF9-593B-ED8E-B80C3319B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ED1CFF-15AF-FD89-148E-F1AD54C60A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E0401C-D88F-C024-FC80-92D22F222A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62F34F-52FF-6447-CAAE-CC0A2CC18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51E19-7A30-4388-AA46-AEBA038929C9}" type="datetimeFigureOut">
              <a:rPr lang="et-EE" smtClean="0"/>
              <a:t>22.09.2025</a:t>
            </a:fld>
            <a:endParaRPr lang="et-E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3BED1E-3671-63F1-4EFD-D79E95D93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4DBA2C-42F0-3899-9B99-3110BFB77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A7BD6-4770-4A07-9D59-21B9A1368AB7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30434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34D7E-0343-47A0-BED5-8137C4986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F892EF-AE45-44C6-BA0A-D1ADFA8F0C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9962C4-2B18-44DD-84F0-63E8095C6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20423-8EC4-4A3A-8EA3-A46E2EA557C6}" type="datetimeFigureOut">
              <a:rPr lang="et-EE" smtClean="0"/>
              <a:t>22.09.2025</a:t>
            </a:fld>
            <a:endParaRPr lang="et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693E62-BDAE-40EF-A26E-7F75BBFF1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F9E58C-1279-4A48-ABC7-25888DEC9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FB702-DBE4-493B-B6C8-00F34FC1680F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7666298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F18BF-3FE2-5768-BB43-10772C5ED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DE8160-9624-C898-08B4-77856AC6EA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t-E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709BF8-2C79-1EBA-8DFC-0F36D8583C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75C74A-9905-8309-0D62-BFFE04F11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51E19-7A30-4388-AA46-AEBA038929C9}" type="datetimeFigureOut">
              <a:rPr lang="et-EE" smtClean="0"/>
              <a:t>22.09.2025</a:t>
            </a:fld>
            <a:endParaRPr lang="et-E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513172-0BE0-ECFA-1DFE-2E29A18E1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5BAF52-9DB0-5C79-5427-8B4B47B14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A7BD6-4770-4A07-9D59-21B9A1368AB7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2380616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2C67C-F8EC-0CAC-3407-54A83D35C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392C2A-FE66-CFA1-2F49-6ED75C7746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7E503F-84AB-DFD7-542C-9BACA8B27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51E19-7A30-4388-AA46-AEBA038929C9}" type="datetimeFigureOut">
              <a:rPr lang="et-EE" smtClean="0"/>
              <a:t>22.09.2025</a:t>
            </a:fld>
            <a:endParaRPr lang="et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FDD377-AD8D-F034-6D76-1AE649F52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45EBB-8928-C0B0-07E0-B4AA4F7CF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A7BD6-4770-4A07-9D59-21B9A1368AB7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8429037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7762C83-0ECD-09F2-52F8-2B70E33488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7DFA79-D248-5208-6B32-6A73163DDF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F4AFC5-D1B4-ED15-D167-DDFF825CE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51E19-7A30-4388-AA46-AEBA038929C9}" type="datetimeFigureOut">
              <a:rPr lang="et-EE" smtClean="0"/>
              <a:t>22.09.2025</a:t>
            </a:fld>
            <a:endParaRPr lang="et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6D5393-3360-0DFA-D8F4-9208B87A3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B91FA7-E6DE-01D1-41A5-7C377C45E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A7BD6-4770-4A07-9D59-21B9A1368AB7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18208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6E48C-6BC2-4E9E-8F9A-E2849D8B729C}" type="datetime1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tpovaska@ysu.edu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6098E-CA2B-4EB8-AF41-999E5479A7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289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53A5C-DCE7-4E2C-B758-FFA67C6EDD7A}" type="datetime1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tpovaska@ysu.edu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6098E-CA2B-4EB8-AF41-999E5479A7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7159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ECCA7-E97C-45B1-A9B9-34BB629D42B9}" type="datetime1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tpovaska@ysu.edu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6098E-CA2B-4EB8-AF41-999E5479A7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6838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E7FE-975C-4C8B-BA5F-4150DA1D0718}" type="datetime1">
              <a:rPr lang="en-US" smtClean="0"/>
              <a:t>9/22/2025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tpovaska@ysu.edu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6098E-CA2B-4EB8-AF41-999E5479A7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3010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AFFFC-4B90-462F-B2F8-208C51343F0B}" type="datetime1">
              <a:rPr lang="en-US" smtClean="0"/>
              <a:t>9/22/2025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tpovaska@ysu.edu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6098E-CA2B-4EB8-AF41-999E5479A7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2976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FD016-C298-4307-B3F6-FBFB5C61B27C}" type="datetime1">
              <a:rPr lang="en-US" smtClean="0"/>
              <a:t>9/22/2025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tpovaska@ysu.edu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6098E-CA2B-4EB8-AF41-999E5479A7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3694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486D1-77FC-4A90-8EA6-AF4E9A6B5B0D}" type="datetime1">
              <a:rPr lang="en-US" smtClean="0"/>
              <a:t>9/22/2025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tpovaska@ysu.edu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6098E-CA2B-4EB8-AF41-999E5479A7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678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2B6B9-BE01-4F5A-8A45-EE04FAF37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388087-10F1-4D87-B1F6-DF49A17789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954CA3-A8A4-4EC4-9816-001C9D377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20423-8EC4-4A3A-8EA3-A46E2EA557C6}" type="datetimeFigureOut">
              <a:rPr lang="et-EE" smtClean="0"/>
              <a:t>22.09.2025</a:t>
            </a:fld>
            <a:endParaRPr lang="et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F26E0C-2153-45EC-9563-1B7BE102E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3C9B8B-2CF9-4C7F-91E1-48774768F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FB702-DBE4-493B-B6C8-00F34FC1680F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0838562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00B73-3D4D-4ABA-820C-68ECD87E603C}" type="datetime1">
              <a:rPr lang="en-US" smtClean="0"/>
              <a:t>9/22/2025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tpovaska@ysu.edu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6098E-CA2B-4EB8-AF41-999E5479A7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768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BBD4F-6623-499C-BA0A-F6350FDEEC4F}" type="datetime1">
              <a:rPr lang="en-US" smtClean="0"/>
              <a:t>9/22/2025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tpovaska@ysu.edu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6098E-CA2B-4EB8-AF41-999E5479A7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9704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6BABC-14D2-4497-9695-FCB97F24F270}" type="datetime1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tpovaska@ysu.edu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6098E-CA2B-4EB8-AF41-999E5479A7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1459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37AC5-FB00-4FA8-8F4D-30F5E592B739}" type="datetime1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tpovaska@ysu.edu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6098E-CA2B-4EB8-AF41-999E5479A7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8827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11480" indent="0" algn="ctr">
              <a:buNone/>
              <a:defRPr/>
            </a:lvl2pPr>
            <a:lvl3pPr marL="822960" indent="0" algn="ctr">
              <a:buNone/>
              <a:defRPr/>
            </a:lvl3pPr>
            <a:lvl4pPr marL="1234440" indent="0" algn="ctr">
              <a:buNone/>
              <a:defRPr/>
            </a:lvl4pPr>
            <a:lvl5pPr marL="1645920" indent="0" algn="ctr">
              <a:buNone/>
              <a:defRPr/>
            </a:lvl5pPr>
            <a:lvl6pPr marL="2057400" indent="0" algn="ctr">
              <a:buNone/>
              <a:defRPr/>
            </a:lvl6pPr>
            <a:lvl7pPr marL="2468880" indent="0" algn="ctr">
              <a:buNone/>
              <a:defRPr/>
            </a:lvl7pPr>
            <a:lvl8pPr marL="2880360" indent="0" algn="ctr">
              <a:buNone/>
              <a:defRPr/>
            </a:lvl8pPr>
            <a:lvl9pPr marL="329184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F9D9A2-7B88-4849-A247-5004409672F5}" type="slidenum">
              <a:rPr lang="et-EE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t-EE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8019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D8A5D3-3249-4B27-998B-FFDCE1DF6F47}" type="slidenum">
              <a:rPr lang="et-EE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t-EE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1257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6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800"/>
            </a:lvl1pPr>
            <a:lvl2pPr marL="411480" indent="0">
              <a:buNone/>
              <a:defRPr sz="1620"/>
            </a:lvl2pPr>
            <a:lvl3pPr marL="822960" indent="0">
              <a:buNone/>
              <a:defRPr sz="1440"/>
            </a:lvl3pPr>
            <a:lvl4pPr marL="1234440" indent="0">
              <a:buNone/>
              <a:defRPr sz="1260"/>
            </a:lvl4pPr>
            <a:lvl5pPr marL="1645920" indent="0">
              <a:buNone/>
              <a:defRPr sz="1260"/>
            </a:lvl5pPr>
            <a:lvl6pPr marL="2057400" indent="0">
              <a:buNone/>
              <a:defRPr sz="1260"/>
            </a:lvl6pPr>
            <a:lvl7pPr marL="2468880" indent="0">
              <a:buNone/>
              <a:defRPr sz="1260"/>
            </a:lvl7pPr>
            <a:lvl8pPr marL="2880360" indent="0">
              <a:buNone/>
              <a:defRPr sz="1260"/>
            </a:lvl8pPr>
            <a:lvl9pPr marL="3291840" indent="0">
              <a:buNone/>
              <a:defRPr sz="126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0B9B28-D6DA-412A-8038-E1D03661D08C}" type="slidenum">
              <a:rPr lang="et-EE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t-EE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26653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520"/>
            </a:lvl1pPr>
            <a:lvl2pPr>
              <a:defRPr sz="2160"/>
            </a:lvl2pPr>
            <a:lvl3pPr>
              <a:defRPr sz="1800"/>
            </a:lvl3pPr>
            <a:lvl4pPr>
              <a:defRPr sz="1620"/>
            </a:lvl4pPr>
            <a:lvl5pPr>
              <a:defRPr sz="1620"/>
            </a:lvl5pPr>
            <a:lvl6pPr>
              <a:defRPr sz="1620"/>
            </a:lvl6pPr>
            <a:lvl7pPr>
              <a:defRPr sz="1620"/>
            </a:lvl7pPr>
            <a:lvl8pPr>
              <a:defRPr sz="1620"/>
            </a:lvl8pPr>
            <a:lvl9pPr>
              <a:defRPr sz="16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520"/>
            </a:lvl1pPr>
            <a:lvl2pPr>
              <a:defRPr sz="2160"/>
            </a:lvl2pPr>
            <a:lvl3pPr>
              <a:defRPr sz="1800"/>
            </a:lvl3pPr>
            <a:lvl4pPr>
              <a:defRPr sz="1620"/>
            </a:lvl4pPr>
            <a:lvl5pPr>
              <a:defRPr sz="1620"/>
            </a:lvl5pPr>
            <a:lvl6pPr>
              <a:defRPr sz="1620"/>
            </a:lvl6pPr>
            <a:lvl7pPr>
              <a:defRPr sz="1620"/>
            </a:lvl7pPr>
            <a:lvl8pPr>
              <a:defRPr sz="1620"/>
            </a:lvl8pPr>
            <a:lvl9pPr>
              <a:defRPr sz="16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ACC56C-0324-4F63-B1FF-8C9CBF36BB59}" type="slidenum">
              <a:rPr lang="et-EE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t-EE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3522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2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160"/>
            </a:lvl1pPr>
            <a:lvl2pPr>
              <a:defRPr sz="1800"/>
            </a:lvl2pPr>
            <a:lvl3pPr>
              <a:defRPr sz="1620"/>
            </a:lvl3pPr>
            <a:lvl4pPr>
              <a:defRPr sz="1440"/>
            </a:lvl4pPr>
            <a:lvl5pPr>
              <a:defRPr sz="1440"/>
            </a:lvl5pPr>
            <a:lvl6pPr>
              <a:defRPr sz="1440"/>
            </a:lvl6pPr>
            <a:lvl7pPr>
              <a:defRPr sz="1440"/>
            </a:lvl7pPr>
            <a:lvl8pPr>
              <a:defRPr sz="1440"/>
            </a:lvl8pPr>
            <a:lvl9pPr>
              <a:defRPr sz="14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2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160"/>
            </a:lvl1pPr>
            <a:lvl2pPr>
              <a:defRPr sz="1800"/>
            </a:lvl2pPr>
            <a:lvl3pPr>
              <a:defRPr sz="1620"/>
            </a:lvl3pPr>
            <a:lvl4pPr>
              <a:defRPr sz="1440"/>
            </a:lvl4pPr>
            <a:lvl5pPr>
              <a:defRPr sz="1440"/>
            </a:lvl5pPr>
            <a:lvl6pPr>
              <a:defRPr sz="1440"/>
            </a:lvl6pPr>
            <a:lvl7pPr>
              <a:defRPr sz="1440"/>
            </a:lvl7pPr>
            <a:lvl8pPr>
              <a:defRPr sz="1440"/>
            </a:lvl8pPr>
            <a:lvl9pPr>
              <a:defRPr sz="14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267AF4-DE55-4CD9-A37A-52366748E76F}" type="slidenum">
              <a:rPr lang="et-EE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t-EE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5308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B9DB06-C5A7-4744-864D-E6C1E7E409DC}" type="slidenum">
              <a:rPr lang="et-EE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t-EE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293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4232C-A4F8-44C9-9972-EBBE40B2A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F1289-64B2-48C0-8423-61AF67FA57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396A4A-FD83-48AF-97CE-DCDFB7CFB4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93918C-96E8-4BC9-8C59-87F67FB48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20423-8EC4-4A3A-8EA3-A46E2EA557C6}" type="datetimeFigureOut">
              <a:rPr lang="et-EE" smtClean="0"/>
              <a:t>22.09.2025</a:t>
            </a:fld>
            <a:endParaRPr lang="et-E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27695D-FF40-4B0C-8502-D3A5B9F78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E44472-A17E-42D1-B188-D25EEAF93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FB702-DBE4-493B-B6C8-00F34FC1680F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43574205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EDD279-8D9E-4BA3-AF21-1A2A90707520}" type="slidenum">
              <a:rPr lang="et-EE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t-EE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02347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1"/>
            <a:ext cx="4011084" cy="116205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2880"/>
            </a:lvl1pPr>
            <a:lvl2pPr>
              <a:defRPr sz="2520"/>
            </a:lvl2pPr>
            <a:lvl3pPr>
              <a:defRPr sz="216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260"/>
            </a:lvl1pPr>
            <a:lvl2pPr marL="411480" indent="0">
              <a:buNone/>
              <a:defRPr sz="1080"/>
            </a:lvl2pPr>
            <a:lvl3pPr marL="822960" indent="0">
              <a:buNone/>
              <a:defRPr sz="900"/>
            </a:lvl3pPr>
            <a:lvl4pPr marL="1234440" indent="0">
              <a:buNone/>
              <a:defRPr sz="810"/>
            </a:lvl4pPr>
            <a:lvl5pPr marL="1645920" indent="0">
              <a:buNone/>
              <a:defRPr sz="810"/>
            </a:lvl5pPr>
            <a:lvl6pPr marL="2057400" indent="0">
              <a:buNone/>
              <a:defRPr sz="810"/>
            </a:lvl6pPr>
            <a:lvl7pPr marL="2468880" indent="0">
              <a:buNone/>
              <a:defRPr sz="810"/>
            </a:lvl7pPr>
            <a:lvl8pPr marL="2880360" indent="0">
              <a:buNone/>
              <a:defRPr sz="810"/>
            </a:lvl8pPr>
            <a:lvl9pPr marL="3291840" indent="0">
              <a:buNone/>
              <a:defRPr sz="81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F5FE0B-E453-410F-9C03-5B8A17B09E9F}" type="slidenum">
              <a:rPr lang="et-EE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t-EE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5055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880"/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260"/>
            </a:lvl1pPr>
            <a:lvl2pPr marL="411480" indent="0">
              <a:buNone/>
              <a:defRPr sz="1080"/>
            </a:lvl2pPr>
            <a:lvl3pPr marL="822960" indent="0">
              <a:buNone/>
              <a:defRPr sz="900"/>
            </a:lvl3pPr>
            <a:lvl4pPr marL="1234440" indent="0">
              <a:buNone/>
              <a:defRPr sz="810"/>
            </a:lvl4pPr>
            <a:lvl5pPr marL="1645920" indent="0">
              <a:buNone/>
              <a:defRPr sz="810"/>
            </a:lvl5pPr>
            <a:lvl6pPr marL="2057400" indent="0">
              <a:buNone/>
              <a:defRPr sz="810"/>
            </a:lvl6pPr>
            <a:lvl7pPr marL="2468880" indent="0">
              <a:buNone/>
              <a:defRPr sz="810"/>
            </a:lvl7pPr>
            <a:lvl8pPr marL="2880360" indent="0">
              <a:buNone/>
              <a:defRPr sz="810"/>
            </a:lvl8pPr>
            <a:lvl9pPr marL="3291840" indent="0">
              <a:buNone/>
              <a:defRPr sz="81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71736D-5580-49D1-A622-3CECF5CCFDC8}" type="slidenum">
              <a:rPr lang="et-EE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t-EE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97691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049605-53E6-487A-82B6-688D2EAACDB9}" type="slidenum">
              <a:rPr lang="et-EE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t-EE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9911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716CE6-2F6E-4031-B798-98322BA60CD1}" type="slidenum">
              <a:rPr lang="et-EE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t-EE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42759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t-E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056B30-2B30-054F-401F-513D1B6BF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 altLang="et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22A3CF-26CC-9E8A-FCC2-EAA2C98A2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 altLang="et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07A76B-8217-4C59-08ED-A83821553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9124B6D-A8CC-4F8D-897C-8A523F42626B}" type="slidenum">
              <a:rPr lang="et-EE" altLang="et-EE"/>
              <a:pPr>
                <a:defRPr/>
              </a:pPr>
              <a:t>‹#›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368040029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81EC8A-CAFD-8517-00F1-9E78CFA6C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 altLang="et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267F06-1DBE-CB8D-A477-E7C709E39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 altLang="et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88D294-5ABD-DB2F-CA81-764082FFB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F0BB42F-E72B-4D8F-8C9F-7E172F7158C7}" type="slidenum">
              <a:rPr lang="et-EE" altLang="et-EE"/>
              <a:pPr>
                <a:defRPr/>
              </a:pPr>
              <a:t>‹#›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94721475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1BD2CD-248D-4ACB-25DF-DF90B4D40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 altLang="et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3BD652-D46D-BBF5-E7C9-9589A727E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 altLang="et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F159D-7B54-FD5E-CC6C-4E913CE93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A422D14-A72E-4AE2-BD1B-5FF12C16B8AC}" type="slidenum">
              <a:rPr lang="et-EE" altLang="et-EE"/>
              <a:pPr>
                <a:defRPr/>
              </a:pPr>
              <a:t>‹#›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393884409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47E365-71E3-CD7A-19A0-3B0079045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 altLang="et-E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520A99-D71D-A1B9-8407-303E1A2B1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 altLang="et-E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D03A58-0A18-5637-32EE-009890950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4E4696D-5C0A-44CD-B2BA-0C1AC951F626}" type="slidenum">
              <a:rPr lang="et-EE" altLang="et-EE"/>
              <a:pPr>
                <a:defRPr/>
              </a:pPr>
              <a:t>‹#›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211411929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CE7B9A5-5679-A051-3A5E-C1C228992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 altLang="et-E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8232CA5-4739-5E44-8678-F19E2D169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 altLang="et-E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4C3DDDF-37D1-2584-B0E5-B8BABCB63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F8BE45D-A149-44FF-BF74-9D38A199FD83}" type="slidenum">
              <a:rPr lang="et-EE" altLang="et-EE"/>
              <a:pPr>
                <a:defRPr/>
              </a:pPr>
              <a:t>‹#›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3428149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A693E-948E-4103-8460-6A27EDB92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565D60-C407-42FD-99DB-01C8155AE3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93B2A0-8C1C-47B9-ACE3-1B1EEED2AE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990B5B-5AAF-4A5E-AAB0-D810ABD824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B83E9A-36E8-43C7-85DC-8A0EFA1F20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E04C2DB-4B9C-4BCA-9450-7E8A74926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20423-8EC4-4A3A-8EA3-A46E2EA557C6}" type="datetimeFigureOut">
              <a:rPr lang="et-EE" smtClean="0"/>
              <a:t>22.09.2025</a:t>
            </a:fld>
            <a:endParaRPr lang="et-E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68CF78-B6A7-42B3-8C56-4E3014848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43A6D5-AB19-486E-98CB-6B19CC405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FB702-DBE4-493B-B6C8-00F34FC1680F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61010511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2B74AA-58A9-3AB3-BFB3-18FB094EB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 altLang="et-E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FD13DD-64CF-CAB5-290D-B5597FE2D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 altLang="et-E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FFED31-AF13-5244-4CB9-FD430A855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2C61C68-5BC5-44E8-B6F3-41612B508A86}" type="slidenum">
              <a:rPr lang="et-EE" altLang="et-EE"/>
              <a:pPr>
                <a:defRPr/>
              </a:pPr>
              <a:t>‹#›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143024733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29F4FF-55A1-4C39-D42A-382265116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 altLang="et-E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F60DDC-CF5A-44C7-5A80-FD5057BE8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 altLang="et-E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E13DD4-D002-AC7F-1FDD-FAFF170AA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FDFDF0D-8CB9-465C-A27E-9F3B4D22D4FC}" type="slidenum">
              <a:rPr lang="et-EE" altLang="et-EE"/>
              <a:pPr>
                <a:defRPr/>
              </a:pPr>
              <a:t>‹#›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113995441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3648E1-6A54-6FAE-CD5E-67C53473B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 altLang="et-E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D4BFBA-070B-9EE7-F7C8-6ECEDFF35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 altLang="et-E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816621-AC82-8534-4C75-437385F3C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D764596-F00A-40E4-9BDF-BCAF99B6D314}" type="slidenum">
              <a:rPr lang="et-EE" altLang="et-EE"/>
              <a:pPr>
                <a:defRPr/>
              </a:pPr>
              <a:t>‹#›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153493807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t-E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A10DA7-0CD0-3537-92F0-DF930E8C0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 altLang="et-E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65CE14-0C3E-0023-830F-A96C75D4E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 altLang="et-E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53E646-0014-77B4-4C49-0ACC6E186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5B99AD7-124D-4E5D-8E2F-153676C446BC}" type="slidenum">
              <a:rPr lang="et-EE" altLang="et-EE"/>
              <a:pPr>
                <a:defRPr/>
              </a:pPr>
              <a:t>‹#›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421674143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7DDC1E-5E85-0999-AE03-A9D4DA4F7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 altLang="et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55222A-085C-86E6-CB1D-EF495B879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 altLang="et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429B44-2DBE-6016-4239-D332F7E70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1710663-F029-4E5F-83B9-143E3999EADF}" type="slidenum">
              <a:rPr lang="et-EE" altLang="et-EE"/>
              <a:pPr>
                <a:defRPr/>
              </a:pPr>
              <a:t>‹#›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167844850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A3B622-A7C7-D6F4-3E55-02F826CC2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 altLang="et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8B2216-9C51-4C00-5BF8-8E7168424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 altLang="et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180727-2857-F66D-C19C-7FFB48B69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3D95974-621A-45F0-B55F-08E943E134FB}" type="slidenum">
              <a:rPr lang="et-EE" altLang="et-EE"/>
              <a:pPr>
                <a:defRPr/>
              </a:pPr>
              <a:t>‹#›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377097433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t-EE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4550F5-3F45-063B-9702-210CFC00F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 altLang="et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AF39CF-9974-A3AC-9FA1-415EEE7F8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 altLang="et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AE41AC-F63C-D808-FA8E-59384E7AA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2BB4A1F-3096-4C51-8FAF-19C79479E056}" type="slidenum">
              <a:rPr lang="et-EE" altLang="et-EE"/>
              <a:pPr>
                <a:defRPr/>
              </a:pPr>
              <a:t>‹#›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142859237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8A40DF-9A5C-7368-45A5-17A1229D5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 altLang="et-E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594DC9-DE39-20B6-8EC9-DB9FA89C5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 altLang="et-E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BC9BB5-5B3A-DD0F-2F37-6018AC80E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2202E59-F31D-4DB3-BC9C-8BC554D90226}" type="slidenum">
              <a:rPr lang="et-EE" altLang="et-EE"/>
              <a:pPr>
                <a:defRPr/>
              </a:pPr>
              <a:t>‹#›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1955615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1A3EC8-7059-446C-A39E-31E93A168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C78468-6B51-4696-BC56-17B48C04B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20423-8EC4-4A3A-8EA3-A46E2EA557C6}" type="datetimeFigureOut">
              <a:rPr lang="et-EE" smtClean="0"/>
              <a:t>22.09.2025</a:t>
            </a:fld>
            <a:endParaRPr lang="et-E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20B04F-2730-4B7F-AAE0-52C857168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FBA249-8AB2-497D-B022-0C773A990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FB702-DBE4-493B-B6C8-00F34FC1680F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764059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F47E315-34BA-4A15-9660-DC2500284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20423-8EC4-4A3A-8EA3-A46E2EA557C6}" type="datetimeFigureOut">
              <a:rPr lang="et-EE" smtClean="0"/>
              <a:t>22.09.2025</a:t>
            </a:fld>
            <a:endParaRPr lang="et-E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EEB200-3123-4D7A-A27B-6D518A457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5FBE48-A0E8-4F9C-AFEF-582DAE061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FB702-DBE4-493B-B6C8-00F34FC1680F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046367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E5D44-2298-4003-B678-A2E90CC20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34184D-2184-482F-B411-5BA21C6E72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B089AF-2D04-4310-86A6-BD7B57E22C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5AE0F8-8D6C-430A-9A5A-F6641EF36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20423-8EC4-4A3A-8EA3-A46E2EA557C6}" type="datetimeFigureOut">
              <a:rPr lang="et-EE" smtClean="0"/>
              <a:t>22.09.2025</a:t>
            </a:fld>
            <a:endParaRPr lang="et-E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A5FEE5-C019-43FF-8E7A-6330AF63A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CAF8C8-207E-40F5-A317-FEEF1FC77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FB702-DBE4-493B-B6C8-00F34FC1680F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030813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5F528-6D1F-4576-AD49-27C302285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071A4F-5A5C-4A62-8AD5-A82BF7CD2E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t-E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B4C7AD-58E2-43DC-BE59-2608120665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1A7A9C-6E27-4095-B770-A6CCE3595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20423-8EC4-4A3A-8EA3-A46E2EA557C6}" type="datetimeFigureOut">
              <a:rPr lang="et-EE" smtClean="0"/>
              <a:t>22.09.2025</a:t>
            </a:fld>
            <a:endParaRPr lang="et-E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79C2ED-3314-4300-A7F6-D1F95B9EB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2110CD-3D40-44DE-BEAD-71B54E0CD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FB702-DBE4-493B-B6C8-00F34FC1680F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167615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D288140-E7E0-4DAF-909C-1BB634BB5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240691-E7EF-41B2-97A2-E572009118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869E24-8F17-4C00-AAB7-DA01705A68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A20423-8EC4-4A3A-8EA3-A46E2EA557C6}" type="datetimeFigureOut">
              <a:rPr lang="et-EE" smtClean="0"/>
              <a:t>22.09.2025</a:t>
            </a:fld>
            <a:endParaRPr lang="et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2D6A01-6ECB-4441-B912-74D23E832D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t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522D9A-46B9-4F0E-A495-B0014C2233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4FB702-DBE4-493B-B6C8-00F34FC1680F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868331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A8A6E7-318C-9692-769C-6E784F75E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231DFC-3FC8-D7C9-41B0-D69AA59E2B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C354A5-3122-8BA4-1E51-56976E1620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2B51E19-7A30-4388-AA46-AEBA038929C9}" type="datetimeFigureOut">
              <a:rPr lang="et-EE" smtClean="0"/>
              <a:t>22.09.2025</a:t>
            </a:fld>
            <a:endParaRPr lang="et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2990D6-A423-C016-CEE0-AB3D929538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t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58AA6B-A1C8-CB30-D399-C473FEAA51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7EA7BD6-4770-4A07-9D59-21B9A1368AB7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713009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631533-2D4E-4478-BBFD-6BD181C92383}" type="datetime1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tpovaska@ysu.edu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6098E-CA2B-4EB8-AF41-999E5479A7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761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t-EE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4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t-EE" altLang="en-US"/>
              <a:t>Click to edit Master text styles</a:t>
            </a:r>
          </a:p>
          <a:p>
            <a:pPr lvl="1"/>
            <a:r>
              <a:rPr lang="et-EE" altLang="en-US"/>
              <a:t>Second level</a:t>
            </a:r>
          </a:p>
          <a:p>
            <a:pPr lvl="2"/>
            <a:r>
              <a:rPr lang="et-EE" altLang="en-US"/>
              <a:t>Third level</a:t>
            </a:r>
          </a:p>
          <a:p>
            <a:pPr lvl="3"/>
            <a:r>
              <a:rPr lang="et-EE" altLang="en-US"/>
              <a:t>Fourth level</a:t>
            </a:r>
          </a:p>
          <a:p>
            <a:pPr lvl="4"/>
            <a:r>
              <a:rPr lang="et-EE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6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t-EE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6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t-EE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6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6D626F0-5F7C-4691-8A9B-1FCC1BDEECBC}" type="slidenum">
              <a:rPr lang="et-EE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t-EE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359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96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96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96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96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960">
          <a:solidFill>
            <a:schemeClr val="tx2"/>
          </a:solidFill>
          <a:latin typeface="Arial" pitchFamily="34" charset="0"/>
        </a:defRPr>
      </a:lvl5pPr>
      <a:lvl6pPr marL="411480" algn="ctr" rtl="0" fontAlgn="base">
        <a:spcBef>
          <a:spcPct val="0"/>
        </a:spcBef>
        <a:spcAft>
          <a:spcPct val="0"/>
        </a:spcAft>
        <a:defRPr sz="3960">
          <a:solidFill>
            <a:schemeClr val="tx2"/>
          </a:solidFill>
          <a:latin typeface="Arial" pitchFamily="34" charset="0"/>
        </a:defRPr>
      </a:lvl6pPr>
      <a:lvl7pPr marL="822960" algn="ctr" rtl="0" fontAlgn="base">
        <a:spcBef>
          <a:spcPct val="0"/>
        </a:spcBef>
        <a:spcAft>
          <a:spcPct val="0"/>
        </a:spcAft>
        <a:defRPr sz="3960">
          <a:solidFill>
            <a:schemeClr val="tx2"/>
          </a:solidFill>
          <a:latin typeface="Arial" pitchFamily="34" charset="0"/>
        </a:defRPr>
      </a:lvl7pPr>
      <a:lvl8pPr marL="1234440" algn="ctr" rtl="0" fontAlgn="base">
        <a:spcBef>
          <a:spcPct val="0"/>
        </a:spcBef>
        <a:spcAft>
          <a:spcPct val="0"/>
        </a:spcAft>
        <a:defRPr sz="3960">
          <a:solidFill>
            <a:schemeClr val="tx2"/>
          </a:solidFill>
          <a:latin typeface="Arial" pitchFamily="34" charset="0"/>
        </a:defRPr>
      </a:lvl8pPr>
      <a:lvl9pPr marL="1645920" algn="ctr" rtl="0" fontAlgn="base">
        <a:spcBef>
          <a:spcPct val="0"/>
        </a:spcBef>
        <a:spcAft>
          <a:spcPct val="0"/>
        </a:spcAft>
        <a:defRPr sz="3960">
          <a:solidFill>
            <a:schemeClr val="tx2"/>
          </a:solidFill>
          <a:latin typeface="Arial" pitchFamily="34" charset="0"/>
        </a:defRPr>
      </a:lvl9pPr>
    </p:titleStyle>
    <p:bodyStyle>
      <a:lvl1pPr marL="308610" indent="-308610" algn="l" rtl="0" eaLnBrk="0" fontAlgn="base" hangingPunct="0">
        <a:spcBef>
          <a:spcPct val="20000"/>
        </a:spcBef>
        <a:spcAft>
          <a:spcPct val="0"/>
        </a:spcAft>
        <a:buChar char="•"/>
        <a:defRPr sz="2880">
          <a:solidFill>
            <a:schemeClr val="tx1"/>
          </a:solidFill>
          <a:latin typeface="+mn-lt"/>
          <a:ea typeface="+mn-ea"/>
          <a:cs typeface="+mn-cs"/>
        </a:defRPr>
      </a:lvl1pPr>
      <a:lvl2pPr marL="668656" indent="-257176" algn="l" rtl="0" eaLnBrk="0" fontAlgn="base" hangingPunct="0">
        <a:spcBef>
          <a:spcPct val="20000"/>
        </a:spcBef>
        <a:spcAft>
          <a:spcPct val="0"/>
        </a:spcAft>
        <a:buChar char="–"/>
        <a:defRPr sz="2520">
          <a:solidFill>
            <a:schemeClr val="tx1"/>
          </a:solidFill>
          <a:latin typeface="+mn-lt"/>
        </a:defRPr>
      </a:lvl2pPr>
      <a:lvl3pPr marL="1028700" indent="-205740" algn="l" rtl="0" eaLnBrk="0" fontAlgn="base" hangingPunct="0">
        <a:spcBef>
          <a:spcPct val="20000"/>
        </a:spcBef>
        <a:spcAft>
          <a:spcPct val="0"/>
        </a:spcAft>
        <a:buChar char="•"/>
        <a:defRPr sz="2160">
          <a:solidFill>
            <a:schemeClr val="tx1"/>
          </a:solidFill>
          <a:latin typeface="+mn-lt"/>
        </a:defRPr>
      </a:lvl3pPr>
      <a:lvl4pPr marL="1440180" indent="-205740" algn="l" rtl="0" eaLnBrk="0" fontAlgn="base" hangingPunct="0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4pPr>
      <a:lvl5pPr marL="1851660" indent="-205740" algn="l" rtl="0" eaLnBrk="0" fontAlgn="base" hangingPunct="0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5pPr>
      <a:lvl6pPr marL="2263140" indent="-20574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6pPr>
      <a:lvl7pPr marL="2674620" indent="-20574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7pPr>
      <a:lvl8pPr marL="3086100" indent="-20574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8pPr>
      <a:lvl9pPr marL="3497580" indent="-20574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ABE7D83C-30DB-5D9C-3E61-8E81BFA575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t-EE" altLang="et-EE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29C1375-2B7A-EEB4-BF36-9DF9584B70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t-EE" altLang="et-EE"/>
              <a:t>Click to edit Master text styles</a:t>
            </a:r>
          </a:p>
          <a:p>
            <a:pPr lvl="1"/>
            <a:r>
              <a:rPr lang="et-EE" altLang="et-EE"/>
              <a:t>Second level</a:t>
            </a:r>
          </a:p>
          <a:p>
            <a:pPr lvl="2"/>
            <a:r>
              <a:rPr lang="et-EE" altLang="et-EE"/>
              <a:t>Third level</a:t>
            </a:r>
          </a:p>
          <a:p>
            <a:pPr lvl="3"/>
            <a:r>
              <a:rPr lang="et-EE" altLang="et-EE"/>
              <a:t>Fourth level</a:t>
            </a:r>
          </a:p>
          <a:p>
            <a:pPr lvl="4"/>
            <a:r>
              <a:rPr lang="et-EE" altLang="et-EE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1B7BB9B-B6D8-FA0B-A99D-5B6C9B164F8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t-EE" altLang="et-EE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738452F-FD61-A227-8166-95AB5B7DD37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t-EE" altLang="et-EE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FF60143-BED4-AFF5-2263-34D9143E52A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1CE1303F-A4A1-4F16-B418-772F1B5D775F}" type="slidenum">
              <a:rPr lang="et-EE" altLang="et-EE"/>
              <a:pPr>
                <a:defRPr/>
              </a:pPr>
              <a:t>‹#›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1119662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5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EE95D-814D-4344-8C66-1F31941C3B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62297"/>
            <a:ext cx="9144000" cy="1212464"/>
          </a:xfrm>
        </p:spPr>
        <p:txBody>
          <a:bodyPr>
            <a:normAutofit fontScale="90000"/>
          </a:bodyPr>
          <a:lstStyle/>
          <a:p>
            <a:r>
              <a:rPr lang="et-EE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KONJUNKTUUR JA KONKURENTSIVÕIME: EESTI VÕRDLUS LÄTI, LEEDU JA SOOMEGA</a:t>
            </a:r>
            <a:br>
              <a:rPr lang="et-EE" dirty="0"/>
            </a:br>
            <a:endParaRPr lang="et-E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0A76FA-3D57-4931-A7AB-2820E0AFE4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5209" y="3429000"/>
            <a:ext cx="11434438" cy="1655762"/>
          </a:xfrm>
        </p:spPr>
        <p:txBody>
          <a:bodyPr>
            <a:normAutofit/>
          </a:bodyPr>
          <a:lstStyle/>
          <a:p>
            <a:endParaRPr lang="et-EE" dirty="0"/>
          </a:p>
          <a:p>
            <a:r>
              <a:rPr lang="et-E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Majanduskonverents „Kas Eesti riigi konkurentsivõime nurgakivid kannavad?“</a:t>
            </a:r>
          </a:p>
          <a:p>
            <a:r>
              <a:rPr lang="et-E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Tallinn, 24.09.2025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280A21-1C47-4164-B21F-E4EE4C3E15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4774" y="5381739"/>
            <a:ext cx="6210300" cy="914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1615ACD-A0DC-4158-A00F-4F783A763E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7654"/>
            <a:ext cx="9404411" cy="84602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53CABE9-D4CE-4B1F-A9B4-84BB7D344187}"/>
              </a:ext>
            </a:extLst>
          </p:cNvPr>
          <p:cNvSpPr txBox="1"/>
          <p:nvPr/>
        </p:nvSpPr>
        <p:spPr>
          <a:xfrm>
            <a:off x="4083727" y="2830862"/>
            <a:ext cx="5069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Urmas Varblane</a:t>
            </a:r>
          </a:p>
        </p:txBody>
      </p:sp>
    </p:spTree>
    <p:extLst>
      <p:ext uri="{BB962C8B-B14F-4D97-AF65-F5344CB8AC3E}">
        <p14:creationId xmlns:p14="http://schemas.microsoft.com/office/powerpoint/2010/main" val="32668571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B8166-8D6C-191C-E44D-0D23226BC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76474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t-EE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Eesti töötleva tööstuse tööjõukulude rahvusvaheline võrdlus</a:t>
            </a:r>
            <a:r>
              <a:rPr 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2004-202</a:t>
            </a:r>
            <a:r>
              <a:rPr lang="et-EE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br>
              <a:rPr 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t-EE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ühe tunni tööjõukulud eurodes ja nende muutus protsentides)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49326-9E27-6AC8-7239-641B66333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538913"/>
            <a:ext cx="28448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26098E-CA2B-4EB8-AF41-999E5479A7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C5E486-38F2-4CBB-82E2-48FF6CC9D8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704" y="1821311"/>
            <a:ext cx="11450549" cy="431392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095E4C5-02F1-47FA-A8B4-C62E11881B3E}"/>
              </a:ext>
            </a:extLst>
          </p:cNvPr>
          <p:cNvSpPr txBox="1"/>
          <p:nvPr/>
        </p:nvSpPr>
        <p:spPr>
          <a:xfrm>
            <a:off x="1118586" y="1821311"/>
            <a:ext cx="6214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/>
              <a:t>Leedu ja Läti tööjõukulud kasvavad samuti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A6DC936-98E2-44AD-A6FD-3B3D00DA3F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8586" y="6337076"/>
            <a:ext cx="1511939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0803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8695D-8787-47E2-AC8E-C22B77251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781" y="98249"/>
            <a:ext cx="11662913" cy="704550"/>
          </a:xfrm>
        </p:spPr>
        <p:txBody>
          <a:bodyPr>
            <a:normAutofit fontScale="90000"/>
          </a:bodyPr>
          <a:lstStyle/>
          <a:p>
            <a:r>
              <a:rPr lang="et-EE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Eesti tööjõu tootlikkuse </a:t>
            </a:r>
            <a:r>
              <a:rPr lang="et-E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(lisandväärtuse alusel) </a:t>
            </a:r>
            <a:r>
              <a:rPr lang="et-EE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 töökulude suhe Leedu tasemesse 2004-2024 töötlevas tööstuses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BB84CE7-0438-05E9-86AC-2D732FA25D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187" y="1483970"/>
            <a:ext cx="11275122" cy="496243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7483674-99C7-9FE5-5AD1-CAE1463504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6291" y="802799"/>
            <a:ext cx="5665928" cy="1888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5672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26734-5157-93F3-1E92-7C1CEA7FF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922" y="89080"/>
            <a:ext cx="11230155" cy="1263981"/>
          </a:xfrm>
        </p:spPr>
        <p:txBody>
          <a:bodyPr/>
          <a:lstStyle/>
          <a:p>
            <a:r>
              <a:rPr kumimoji="0" lang="et-EE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Eesti tööjõu tootlikkuse ja töökulude suhe Läti tasemesse 2004-2024 töötlevas tööstuses</a:t>
            </a:r>
            <a:endParaRPr lang="et-EE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E77B844-B7FE-50CD-8A58-1EAC9E45C9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0922" y="1444186"/>
            <a:ext cx="11230155" cy="51867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368A34D-3A57-8CE8-1CC3-2BADAAF6EF8A}"/>
              </a:ext>
            </a:extLst>
          </p:cNvPr>
          <p:cNvSpPr txBox="1"/>
          <p:nvPr/>
        </p:nvSpPr>
        <p:spPr>
          <a:xfrm>
            <a:off x="6599208" y="1061049"/>
            <a:ext cx="520172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Eesti töötleva tööstuse ülekaal Lätist tööjõu tootlikkuses vähenes järsult , kuid on stabiliseerunud (Eesti tase 116%)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Eesti töökulude tase on pea kolmandiku kõrgem kui Lätis</a:t>
            </a:r>
          </a:p>
        </p:txBody>
      </p:sp>
    </p:spTree>
    <p:extLst>
      <p:ext uri="{BB962C8B-B14F-4D97-AF65-F5344CB8AC3E}">
        <p14:creationId xmlns:p14="http://schemas.microsoft.com/office/powerpoint/2010/main" val="8100987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79A67-7975-5E47-F5CB-AE9A9E5CA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310" y="209850"/>
            <a:ext cx="10515600" cy="713177"/>
          </a:xfrm>
        </p:spPr>
        <p:txBody>
          <a:bodyPr>
            <a:normAutofit fontScale="90000"/>
          </a:bodyPr>
          <a:lstStyle/>
          <a:p>
            <a:r>
              <a:rPr kumimoji="0" lang="et-EE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Eesti tööjõu tootlikkuse ja töökulude suhe Soome tasemesse 2004-2024 töötlevas tööstuses</a:t>
            </a:r>
            <a:endParaRPr lang="et-EE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F79C96C-BAD0-4317-2B9F-DE2A6F2910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1316" y="1189395"/>
            <a:ext cx="10847594" cy="538725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80DDD8F-5EB2-B21F-48C9-145632946036}"/>
              </a:ext>
            </a:extLst>
          </p:cNvPr>
          <p:cNvSpPr txBox="1"/>
          <p:nvPr/>
        </p:nvSpPr>
        <p:spPr>
          <a:xfrm>
            <a:off x="7470475" y="3053090"/>
            <a:ext cx="443397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Eesti töötleva tööstuse tootlikkuse mahajäämus Soomest on  pidevalt vähenenud.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Eesti tööjõukulude taseme kasv on olnud aga sama kiire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Nii olemegi 2024.a seisus, kus nii tootlikkus kui tööjõukulud moodustavad 42 protsenti Soome tasemest</a:t>
            </a:r>
            <a:endParaRPr kumimoji="0" lang="et-E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62945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F3A17-5455-4FC2-8ACF-45786B5395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173" y="493974"/>
            <a:ext cx="10515600" cy="5143346"/>
          </a:xfrm>
        </p:spPr>
        <p:txBody>
          <a:bodyPr/>
          <a:lstStyle/>
          <a:p>
            <a:r>
              <a:rPr lang="et-EE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Tööjõukulude kasv iseenesest ei pruugi olla probleem, kui sellega samaaegselt kaasneb tööjõu tootlikkuse kasv ehk tööjõu ühikukulu ei kasva</a:t>
            </a:r>
          </a:p>
          <a:p>
            <a:r>
              <a:rPr lang="et-E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Eesti kulueelis väheneb, kuid erineval kiirusel võrreldes konkurentriikidega</a:t>
            </a:r>
          </a:p>
          <a:p>
            <a:r>
              <a:rPr lang="et-EE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Poola, Leedu, Lätiga võrreldes on tõesti Eestis tootmine muutunud suhteliselt kallimaks </a:t>
            </a:r>
          </a:p>
          <a:p>
            <a:r>
              <a:rPr lang="et-EE" dirty="0">
                <a:latin typeface="Times New Roman" panose="02020603050405020304" pitchFamily="18" charset="0"/>
                <a:cs typeface="Times New Roman" panose="02020603050405020304" pitchFamily="18" charset="0"/>
              </a:rPr>
              <a:t>Nt. Soome, Tsehhi, Itaalia või Portugaliga võrreldes ei ole seda juhtunud. </a:t>
            </a: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5003588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501A15-453A-CF4F-8BCD-C9D494649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154" y="129396"/>
            <a:ext cx="11738454" cy="730576"/>
          </a:xfrm>
        </p:spPr>
        <p:txBody>
          <a:bodyPr>
            <a:noAutofit/>
          </a:bodyPr>
          <a:lstStyle/>
          <a:p>
            <a:pPr algn="ctr"/>
            <a:r>
              <a:rPr lang="et-E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Töötleva tööstuse alamharude tööjõu tootlikkuse võrdlus </a:t>
            </a:r>
            <a:br>
              <a:rPr lang="et-E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t-E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Eesti, Läti, Leedu ja Soome vahel 2023.a.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DC629BA-D108-0278-E59B-0F3807408C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5898" y="859972"/>
            <a:ext cx="10476902" cy="590306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FB7B4F-6E79-447A-8584-F12BEB92F7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3235" y="6515225"/>
            <a:ext cx="1511939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3545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2A5FD-D42E-4068-834E-3798EF5CD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597" y="160940"/>
            <a:ext cx="11078592" cy="1090812"/>
          </a:xfrm>
        </p:spPr>
        <p:txBody>
          <a:bodyPr>
            <a:normAutofit fontScale="90000"/>
          </a:bodyPr>
          <a:lstStyle/>
          <a:p>
            <a:r>
              <a:rPr lang="et-EE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Tööjõu tootlikkuse võrdlus erinevates majandussektorites </a:t>
            </a:r>
            <a:br>
              <a:rPr lang="et-EE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t-EE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Eesti, Läti, Leedu ja Soome vahel 2023.a.</a:t>
            </a:r>
            <a:br>
              <a:rPr lang="et-EE" dirty="0"/>
            </a:br>
            <a:endParaRPr lang="et-EE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7023D79-8A3C-4755-9ACD-DF964ED11A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9997" y="837720"/>
            <a:ext cx="10810153" cy="585934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161950C-10C5-4625-8B28-1D5D1C4058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8200" y="6483681"/>
            <a:ext cx="1511939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503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8BF83-AE74-42E1-BF89-12DD239E5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36211"/>
          </a:xfrm>
        </p:spPr>
        <p:txBody>
          <a:bodyPr>
            <a:noAutofit/>
          </a:bodyPr>
          <a:lstStyle/>
          <a:p>
            <a:r>
              <a:rPr lang="et-EE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Kaks väga erinevat majandussektorit Eesti jaoks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4D0611-55CA-4D32-B235-E932E3534C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086" y="4547167"/>
            <a:ext cx="9323233" cy="2087645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94FDC10-C9BC-4461-B784-66E288581B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15086" y="1739860"/>
            <a:ext cx="9450621" cy="217628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984304D-E251-45A7-BAA9-DD6BD6A7D5CF}"/>
              </a:ext>
            </a:extLst>
          </p:cNvPr>
          <p:cNvSpPr txBox="1"/>
          <p:nvPr/>
        </p:nvSpPr>
        <p:spPr>
          <a:xfrm>
            <a:off x="2177317" y="4029996"/>
            <a:ext cx="7436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Info- ja kommunikatsiooniteenused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45395E-FCFD-4BBB-B18C-93E83B7799EB}"/>
              </a:ext>
            </a:extLst>
          </p:cNvPr>
          <p:cNvSpPr txBox="1"/>
          <p:nvPr/>
        </p:nvSpPr>
        <p:spPr>
          <a:xfrm>
            <a:off x="2311961" y="1015912"/>
            <a:ext cx="7436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Maismaatransporditeenused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8A81F7-F845-4AB6-84A8-FDEF05C0B6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46599" y="3843666"/>
            <a:ext cx="894436" cy="25027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E9DC36B-94D4-4FD5-A26A-127C06400E3F}"/>
              </a:ext>
            </a:extLst>
          </p:cNvPr>
          <p:cNvSpPr txBox="1"/>
          <p:nvPr/>
        </p:nvSpPr>
        <p:spPr>
          <a:xfrm>
            <a:off x="10465707" y="1812341"/>
            <a:ext cx="170927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b="1" dirty="0">
                <a:latin typeface="Aptos"/>
                <a:ea typeface="Calibri" panose="020F0502020204030204" pitchFamily="34" charset="0"/>
                <a:cs typeface="Calibri" panose="020F0502020204030204" pitchFamily="34" charset="0"/>
              </a:rPr>
              <a:t>Leedu suudab lihtsamate teenustega </a:t>
            </a:r>
          </a:p>
          <a:p>
            <a:r>
              <a:rPr lang="et-EE" b="1" dirty="0">
                <a:latin typeface="Aptos"/>
                <a:ea typeface="Calibri" panose="020F0502020204030204" pitchFamily="34" charset="0"/>
                <a:cs typeface="Calibri" panose="020F0502020204030204" pitchFamily="34" charset="0"/>
              </a:rPr>
              <a:t>teenida rohkem</a:t>
            </a:r>
          </a:p>
          <a:p>
            <a:r>
              <a:rPr lang="et-EE" b="1" dirty="0">
                <a:latin typeface="Aptos"/>
                <a:ea typeface="Calibri" panose="020F0502020204030204" pitchFamily="34" charset="0"/>
                <a:cs typeface="Calibri" panose="020F0502020204030204" pitchFamily="34" charset="0"/>
              </a:rPr>
              <a:t>kui meie teadmus-mahukamatega</a:t>
            </a:r>
            <a:endParaRPr lang="et-EE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1D341C-E418-472B-A07F-D1D313515F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20944" y="6279496"/>
            <a:ext cx="1511939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9551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F3DEBE7-913A-413D-B7E3-FF17A3A36047}"/>
              </a:ext>
            </a:extLst>
          </p:cNvPr>
          <p:cNvSpPr txBox="1"/>
          <p:nvPr/>
        </p:nvSpPr>
        <p:spPr>
          <a:xfrm>
            <a:off x="1113476" y="614325"/>
            <a:ext cx="7436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Piimatööstus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47648E3-2617-4F0A-872C-FD1513D78F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7029" y="1327840"/>
            <a:ext cx="9423150" cy="2169962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75F039D-BBE2-45AD-AA15-A90FB3CAC3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37029" y="4413811"/>
            <a:ext cx="9423150" cy="211001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630C00F-2C70-4C1B-B06F-F935560A1C49}"/>
              </a:ext>
            </a:extLst>
          </p:cNvPr>
          <p:cNvSpPr txBox="1"/>
          <p:nvPr/>
        </p:nvSpPr>
        <p:spPr>
          <a:xfrm>
            <a:off x="1113476" y="3811766"/>
            <a:ext cx="7436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Mööblitööstus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9D44826-6DB8-446C-942D-D4BA31560AD5}"/>
              </a:ext>
            </a:extLst>
          </p:cNvPr>
          <p:cNvSpPr/>
          <p:nvPr/>
        </p:nvSpPr>
        <p:spPr>
          <a:xfrm>
            <a:off x="4356744" y="166168"/>
            <a:ext cx="50433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Kaks </a:t>
            </a:r>
            <a:r>
              <a:rPr lang="fi-FI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väga</a:t>
            </a:r>
            <a:r>
              <a:rPr lang="fi-FI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erinevat</a:t>
            </a:r>
            <a:r>
              <a:rPr lang="et-E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tööstusharu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037E3F-E605-4094-BCE8-B5FF9D032F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0179" y="6523829"/>
            <a:ext cx="1511939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7096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107A8-95BB-49A8-AEC4-992652AAF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9899"/>
            <a:ext cx="10515600" cy="852257"/>
          </a:xfrm>
        </p:spPr>
        <p:txBody>
          <a:bodyPr>
            <a:normAutofit/>
          </a:bodyPr>
          <a:lstStyle/>
          <a:p>
            <a:pPr algn="ctr"/>
            <a:r>
              <a:rPr lang="et-E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Investeeringud Balti riikides ja Soomes</a:t>
            </a:r>
            <a:br>
              <a:rPr lang="et-E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t-EE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Investeeringute osakaal sisemajanduse kogutoodangust 2015-2023 (%)</a:t>
            </a:r>
            <a:endParaRPr lang="et-EE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EF44FAB-375F-4556-8FE3-0A305BB850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4302" y="1046387"/>
            <a:ext cx="10819498" cy="544648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86B3553-D2D6-4B3C-BAAD-4B0E38914A2D}"/>
              </a:ext>
            </a:extLst>
          </p:cNvPr>
          <p:cNvSpPr txBox="1"/>
          <p:nvPr/>
        </p:nvSpPr>
        <p:spPr>
          <a:xfrm>
            <a:off x="1526959" y="1464816"/>
            <a:ext cx="32225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Eesti on pidevalt suhteliselt palju investeerinud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772A94-D7B1-4457-8C77-4EB4B387E9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9662" y="6431243"/>
            <a:ext cx="1518036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810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2859085-81B0-5A98-9163-9E10EA5D92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87572" y="746929"/>
            <a:ext cx="11216856" cy="5898905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8B5B6AD-7CFC-96A9-775E-F390B82A97BF}"/>
              </a:ext>
            </a:extLst>
          </p:cNvPr>
          <p:cNvSpPr txBox="1"/>
          <p:nvPr/>
        </p:nvSpPr>
        <p:spPr>
          <a:xfrm>
            <a:off x="10360152" y="3101808"/>
            <a:ext cx="813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2008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7C9E96-4A5B-AFC9-0A2F-049F322C729C}"/>
              </a:ext>
            </a:extLst>
          </p:cNvPr>
          <p:cNvSpPr txBox="1"/>
          <p:nvPr/>
        </p:nvSpPr>
        <p:spPr>
          <a:xfrm>
            <a:off x="9546336" y="4324056"/>
            <a:ext cx="813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1993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361432-666A-FBDA-3912-9D2157B1022F}"/>
              </a:ext>
            </a:extLst>
          </p:cNvPr>
          <p:cNvSpPr txBox="1"/>
          <p:nvPr/>
        </p:nvSpPr>
        <p:spPr>
          <a:xfrm>
            <a:off x="7632192" y="6199434"/>
            <a:ext cx="1182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1944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6F54188-374F-C36F-028E-D68876CFA279}"/>
              </a:ext>
            </a:extLst>
          </p:cNvPr>
          <p:cNvSpPr txBox="1"/>
          <p:nvPr/>
        </p:nvSpPr>
        <p:spPr>
          <a:xfrm>
            <a:off x="6096000" y="6532190"/>
            <a:ext cx="104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1918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ABFB264-2490-1A48-D350-55053C8C690B}"/>
              </a:ext>
            </a:extLst>
          </p:cNvPr>
          <p:cNvSpPr txBox="1"/>
          <p:nvPr/>
        </p:nvSpPr>
        <p:spPr>
          <a:xfrm>
            <a:off x="386334" y="0"/>
            <a:ext cx="119032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Klimantas</a:t>
            </a:r>
            <a:r>
              <a:rPr kumimoji="0" lang="et-E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A.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(2024) Lithuanian economy, 1919–1940: stagnant but</a:t>
            </a:r>
            <a:r>
              <a:rPr kumimoji="0" lang="et-E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resilient. The first inter-war GDP time-series estimates and their implications, </a:t>
            </a:r>
            <a:r>
              <a:rPr kumimoji="0" lang="en-US" sz="1800" b="0" i="1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Scandinavian</a:t>
            </a:r>
            <a:r>
              <a:rPr kumimoji="0" lang="et-EE" sz="1800" b="0" i="1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1800" b="0" i="1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Economic History Review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72:3, 179-207,</a:t>
            </a:r>
            <a:endParaRPr kumimoji="0" lang="et-E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5CDECF-81AA-09F2-1FA0-8C882F76E604}"/>
              </a:ext>
            </a:extLst>
          </p:cNvPr>
          <p:cNvSpPr txBox="1"/>
          <p:nvPr/>
        </p:nvSpPr>
        <p:spPr>
          <a:xfrm>
            <a:off x="9692640" y="5428064"/>
            <a:ext cx="16916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t-EE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6BEE894-1B1E-AD52-26F4-9B1BC8981520}"/>
              </a:ext>
            </a:extLst>
          </p:cNvPr>
          <p:cNvSpPr/>
          <p:nvPr/>
        </p:nvSpPr>
        <p:spPr>
          <a:xfrm>
            <a:off x="9848088" y="5133059"/>
            <a:ext cx="1837944" cy="139913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Majanduslik konvergents Baltimaade ja Soome vahel</a:t>
            </a:r>
          </a:p>
        </p:txBody>
      </p:sp>
    </p:spTree>
    <p:extLst>
      <p:ext uri="{BB962C8B-B14F-4D97-AF65-F5344CB8AC3E}">
        <p14:creationId xmlns:p14="http://schemas.microsoft.com/office/powerpoint/2010/main" val="6152462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1BFFF-1A09-477C-9384-362B0B6A8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885" y="63285"/>
            <a:ext cx="10515600" cy="646930"/>
          </a:xfrm>
        </p:spPr>
        <p:txBody>
          <a:bodyPr>
            <a:normAutofit fontScale="90000"/>
          </a:bodyPr>
          <a:lstStyle/>
          <a:p>
            <a:pPr algn="ctr"/>
            <a:r>
              <a:rPr lang="et-E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Investeeringute osakaal sisemajanduse kogutoodangust institutsionaalsete sektorite lõikes 2015-2023 (%)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154F72D-8C77-4984-8A1E-8F7C8C6322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32106" y="707536"/>
            <a:ext cx="6032106" cy="30665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8938811-52F8-4DC5-A418-305F62666C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27571"/>
            <a:ext cx="6032106" cy="30638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24069D-9906-48DD-9601-3B124D6600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9006" y="3808802"/>
            <a:ext cx="6693988" cy="306655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7CCB155-AB3E-4DBC-BEAA-30DD9CB308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08477" y="6448599"/>
            <a:ext cx="1518036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4425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811C4-9257-D5B6-3D53-311DAE7F4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85284"/>
          </a:xfrm>
        </p:spPr>
        <p:txBody>
          <a:bodyPr>
            <a:noAutofit/>
          </a:bodyPr>
          <a:lstStyle/>
          <a:p>
            <a:pPr algn="ctr"/>
            <a:r>
              <a:rPr lang="et-EE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Töötleva tööstuse investeeringud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5461CAC-1AF5-EB11-3A46-B61515B0ED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0415" y="1229024"/>
            <a:ext cx="8553697" cy="24355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86F1784-EA42-D51E-F476-79033ABED7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0415" y="3905725"/>
            <a:ext cx="8553698" cy="274218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E92344D-9E7E-42E6-B0D1-537AE2B1BA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1526" y="6431243"/>
            <a:ext cx="1511939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9437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5A20F-2363-44AC-8F1F-965972983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3088"/>
          </a:xfrm>
        </p:spPr>
        <p:txBody>
          <a:bodyPr>
            <a:normAutofit fontScale="90000"/>
          </a:bodyPr>
          <a:lstStyle/>
          <a:p>
            <a:pPr algn="ctr"/>
            <a:r>
              <a:rPr lang="et-E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Investeeringud Balti riikides ja Soomes</a:t>
            </a:r>
            <a:br>
              <a:rPr lang="et-E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t-E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t-EE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kapitali kogumahutus põhivarasse, protsentides </a:t>
            </a:r>
            <a:r>
              <a:rPr lang="et-EE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SKPst</a:t>
            </a:r>
            <a:r>
              <a:rPr lang="et-EE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A184DCB-8671-444F-8260-6E9F85A479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1667" y="1202958"/>
            <a:ext cx="10063580" cy="454756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A4CBE45-31C4-4731-8C79-C63E9BAACB60}"/>
              </a:ext>
            </a:extLst>
          </p:cNvPr>
          <p:cNvSpPr txBox="1"/>
          <p:nvPr/>
        </p:nvSpPr>
        <p:spPr>
          <a:xfrm>
            <a:off x="731667" y="5865262"/>
            <a:ext cx="110401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altLang="et-EE" sz="1800" b="0" i="0" u="none" strike="noStrike" kern="120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Näitab - kui palju majanduses loodud uuest lisandväärtusest investeeritakse, mitte ei tarbita.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altLang="et-EE" sz="1800" b="0" i="0" u="none" strike="noStrike" kern="120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Mõõdab ärisektori, valitsuste ja leibkondade uute või olemasolevate põhivarade soetamise väärtust, millest on lahutatud põhivarade müük.</a:t>
            </a:r>
            <a:endParaRPr kumimoji="0" lang="et-E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64442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5A64CFF-F3CF-CBCE-6A68-16E04F4194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20" y="597159"/>
            <a:ext cx="5919044" cy="61657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F0BE853-79A2-9D4A-BF5A-11F3A35C56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23240"/>
            <a:ext cx="3089731" cy="57960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7933963-3236-F564-EFEF-A26837DEE3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83268" y="105318"/>
            <a:ext cx="2829312" cy="664736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93C32A5-3CDB-7AEC-0E38-2EB9B80045F2}"/>
              </a:ext>
            </a:extLst>
          </p:cNvPr>
          <p:cNvSpPr txBox="1"/>
          <p:nvPr/>
        </p:nvSpPr>
        <p:spPr>
          <a:xfrm>
            <a:off x="283464" y="121322"/>
            <a:ext cx="5239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European</a:t>
            </a:r>
            <a:r>
              <a:rPr kumimoji="0" lang="et-EE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t-EE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Innovation</a:t>
            </a:r>
            <a:r>
              <a:rPr kumimoji="0" lang="et-EE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t-EE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Scoreboard</a:t>
            </a:r>
            <a:r>
              <a:rPr kumimoji="0" lang="et-EE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2025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32C0CA1-7697-EE25-485F-3F7ED18D9A0F}"/>
              </a:ext>
            </a:extLst>
          </p:cNvPr>
          <p:cNvSpPr/>
          <p:nvPr/>
        </p:nvSpPr>
        <p:spPr>
          <a:xfrm>
            <a:off x="6217450" y="2133915"/>
            <a:ext cx="1185671" cy="265176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t-E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436438E-6458-4580-E59C-A8498ECB38AF}"/>
              </a:ext>
            </a:extLst>
          </p:cNvPr>
          <p:cNvSpPr/>
          <p:nvPr/>
        </p:nvSpPr>
        <p:spPr>
          <a:xfrm>
            <a:off x="6217451" y="5761387"/>
            <a:ext cx="1185671" cy="265176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t-E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BDC3345-42E2-EC4B-7BA2-A725C1A3021E}"/>
              </a:ext>
            </a:extLst>
          </p:cNvPr>
          <p:cNvSpPr/>
          <p:nvPr/>
        </p:nvSpPr>
        <p:spPr>
          <a:xfrm>
            <a:off x="9307182" y="5776937"/>
            <a:ext cx="1185671" cy="265176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t-E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91A4694-F999-00E6-3572-262E2FA1249D}"/>
              </a:ext>
            </a:extLst>
          </p:cNvPr>
          <p:cNvSpPr/>
          <p:nvPr/>
        </p:nvSpPr>
        <p:spPr>
          <a:xfrm>
            <a:off x="9286108" y="2675952"/>
            <a:ext cx="1185671" cy="265176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t-E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64F6FBD-8858-4441-B32C-49102C1816CE}"/>
              </a:ext>
            </a:extLst>
          </p:cNvPr>
          <p:cNvSpPr txBox="1"/>
          <p:nvPr/>
        </p:nvSpPr>
        <p:spPr>
          <a:xfrm>
            <a:off x="283464" y="1752622"/>
            <a:ext cx="175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/>
              <a:t>Eesti kuulub teise riikide gruppi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4E0249-5F2D-4C6F-967A-60124227250D}"/>
              </a:ext>
            </a:extLst>
          </p:cNvPr>
          <p:cNvSpPr txBox="1"/>
          <p:nvPr/>
        </p:nvSpPr>
        <p:spPr>
          <a:xfrm>
            <a:off x="555592" y="6459679"/>
            <a:ext cx="49666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200" b="1" dirty="0"/>
              <a:t>Allikas: </a:t>
            </a:r>
            <a:r>
              <a:rPr lang="et-EE" sz="1200" b="1" dirty="0" err="1"/>
              <a:t>European</a:t>
            </a:r>
            <a:r>
              <a:rPr lang="et-EE" sz="1200" b="1" dirty="0"/>
              <a:t> </a:t>
            </a:r>
            <a:r>
              <a:rPr lang="et-EE" sz="1200" b="1" dirty="0" err="1"/>
              <a:t>Innovation</a:t>
            </a:r>
            <a:r>
              <a:rPr lang="et-EE" sz="1200" b="1" dirty="0"/>
              <a:t> </a:t>
            </a:r>
            <a:r>
              <a:rPr lang="et-EE" sz="1200" b="1" dirty="0" err="1"/>
              <a:t>Scoreboard</a:t>
            </a:r>
            <a:r>
              <a:rPr lang="et-EE" sz="1200" b="1" dirty="0"/>
              <a:t>, 2025</a:t>
            </a:r>
          </a:p>
        </p:txBody>
      </p:sp>
    </p:spTree>
    <p:extLst>
      <p:ext uri="{BB962C8B-B14F-4D97-AF65-F5344CB8AC3E}">
        <p14:creationId xmlns:p14="http://schemas.microsoft.com/office/powerpoint/2010/main" val="7463395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830F074A-3594-948D-1701-2538BCFF7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080" y="186917"/>
            <a:ext cx="11757926" cy="682839"/>
          </a:xfrm>
        </p:spPr>
        <p:txBody>
          <a:bodyPr>
            <a:noAutofit/>
          </a:bodyPr>
          <a:lstStyle/>
          <a:p>
            <a:r>
              <a:rPr lang="et-E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Eesti edestab naabreid enamike </a:t>
            </a:r>
            <a:r>
              <a:rPr lang="et-EE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Innovation</a:t>
            </a:r>
            <a:r>
              <a:rPr lang="et-E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t-EE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Scoreboardi</a:t>
            </a:r>
            <a:r>
              <a:rPr lang="et-E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mõõdikute järgi. Suurim on vahe teadustulemustes ja T&amp;A kuludes</a:t>
            </a:r>
            <a:r>
              <a:rPr lang="et-EE" sz="3600" dirty="0"/>
              <a:t>. </a:t>
            </a:r>
          </a:p>
        </p:txBody>
      </p:sp>
      <p:graphicFrame>
        <p:nvGraphicFramePr>
          <p:cNvPr id="9" name="Sisu kohatäide 8">
            <a:extLst>
              <a:ext uri="{FF2B5EF4-FFF2-40B4-BE49-F238E27FC236}">
                <a16:creationId xmlns:a16="http://schemas.microsoft.com/office/drawing/2014/main" id="{3F442025-BE6C-6735-CD63-74E93981593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97950" y="1074362"/>
          <a:ext cx="11542186" cy="5568480"/>
        </p:xfrm>
        <a:graphic>
          <a:graphicData uri="http://schemas.openxmlformats.org/drawingml/2006/table">
            <a:tbl>
              <a:tblPr/>
              <a:tblGrid>
                <a:gridCol w="645561">
                  <a:extLst>
                    <a:ext uri="{9D8B030D-6E8A-4147-A177-3AD203B41FA5}">
                      <a16:colId xmlns:a16="http://schemas.microsoft.com/office/drawing/2014/main" val="3030912406"/>
                    </a:ext>
                  </a:extLst>
                </a:gridCol>
                <a:gridCol w="2575741">
                  <a:extLst>
                    <a:ext uri="{9D8B030D-6E8A-4147-A177-3AD203B41FA5}">
                      <a16:colId xmlns:a16="http://schemas.microsoft.com/office/drawing/2014/main" val="1821878171"/>
                    </a:ext>
                  </a:extLst>
                </a:gridCol>
                <a:gridCol w="2450931">
                  <a:extLst>
                    <a:ext uri="{9D8B030D-6E8A-4147-A177-3AD203B41FA5}">
                      <a16:colId xmlns:a16="http://schemas.microsoft.com/office/drawing/2014/main" val="268213843"/>
                    </a:ext>
                  </a:extLst>
                </a:gridCol>
                <a:gridCol w="3096992">
                  <a:extLst>
                    <a:ext uri="{9D8B030D-6E8A-4147-A177-3AD203B41FA5}">
                      <a16:colId xmlns:a16="http://schemas.microsoft.com/office/drawing/2014/main" val="4255978761"/>
                    </a:ext>
                  </a:extLst>
                </a:gridCol>
                <a:gridCol w="2772961">
                  <a:extLst>
                    <a:ext uri="{9D8B030D-6E8A-4147-A177-3AD203B41FA5}">
                      <a16:colId xmlns:a16="http://schemas.microsoft.com/office/drawing/2014/main" val="1525790782"/>
                    </a:ext>
                  </a:extLst>
                </a:gridCol>
              </a:tblGrid>
              <a:tr h="79188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t-E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0" marR="5130" marT="51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t-E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Elukestvas õppes osalev elanikkond</a:t>
                      </a:r>
                    </a:p>
                  </a:txBody>
                  <a:tcPr marL="5130" marR="5130" marT="51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t-E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Rahvusvahelised teaduspublikatsioonid</a:t>
                      </a:r>
                    </a:p>
                  </a:txBody>
                  <a:tcPr marL="5130" marR="5130" marT="51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t-E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Kiire internetiühendus</a:t>
                      </a:r>
                    </a:p>
                  </a:txBody>
                  <a:tcPr marL="5130" marR="5130" marT="51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t-E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Inimesed, kellel on baastasemest kõrgemad digioskused</a:t>
                      </a:r>
                    </a:p>
                  </a:txBody>
                  <a:tcPr marL="5130" marR="5130" marT="51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5548828"/>
                  </a:ext>
                </a:extLst>
              </a:tr>
              <a:tr h="26723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t-E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Eesti</a:t>
                      </a:r>
                    </a:p>
                  </a:txBody>
                  <a:tcPr marL="5130" marR="5130" marT="51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t-E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219,2</a:t>
                      </a:r>
                    </a:p>
                  </a:txBody>
                  <a:tcPr marL="5130" marR="5130" marT="51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t-E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219,0</a:t>
                      </a:r>
                    </a:p>
                  </a:txBody>
                  <a:tcPr marL="5130" marR="5130" marT="51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t-E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187,2</a:t>
                      </a:r>
                    </a:p>
                  </a:txBody>
                  <a:tcPr marL="5130" marR="5130" marT="51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t-E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137,3</a:t>
                      </a:r>
                    </a:p>
                  </a:txBody>
                  <a:tcPr marL="5130" marR="5130" marT="51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5101608"/>
                  </a:ext>
                </a:extLst>
              </a:tr>
              <a:tr h="26723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t-E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Läti</a:t>
                      </a:r>
                    </a:p>
                  </a:txBody>
                  <a:tcPr marL="5130" marR="5130" marT="51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t-E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101,0</a:t>
                      </a:r>
                    </a:p>
                  </a:txBody>
                  <a:tcPr marL="5130" marR="5130" marT="51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t-E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85,9</a:t>
                      </a:r>
                    </a:p>
                  </a:txBody>
                  <a:tcPr marL="5130" marR="5130" marT="51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t-E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169,2</a:t>
                      </a:r>
                    </a:p>
                  </a:txBody>
                  <a:tcPr marL="5130" marR="5130" marT="51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t-E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55,9</a:t>
                      </a:r>
                    </a:p>
                  </a:txBody>
                  <a:tcPr marL="5130" marR="5130" marT="51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5286194"/>
                  </a:ext>
                </a:extLst>
              </a:tr>
              <a:tr h="26723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t-E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Leedu</a:t>
                      </a:r>
                    </a:p>
                  </a:txBody>
                  <a:tcPr marL="5130" marR="5130" marT="51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t-E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89,4</a:t>
                      </a:r>
                    </a:p>
                  </a:txBody>
                  <a:tcPr marL="5130" marR="5130" marT="51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t-E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102,0</a:t>
                      </a:r>
                    </a:p>
                  </a:txBody>
                  <a:tcPr marL="5130" marR="5130" marT="51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t-E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191,1</a:t>
                      </a:r>
                    </a:p>
                  </a:txBody>
                  <a:tcPr marL="5130" marR="5130" marT="51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t-E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97,5</a:t>
                      </a:r>
                    </a:p>
                  </a:txBody>
                  <a:tcPr marL="5130" marR="5130" marT="51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9100371"/>
                  </a:ext>
                </a:extLst>
              </a:tr>
              <a:tr h="26723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t-E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0" marR="5130" marT="51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t-E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0" marR="5130" marT="51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t-E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0" marR="5130" marT="51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t-E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0" marR="5130" marT="51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t-E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0" marR="5130" marT="51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1196823"/>
                  </a:ext>
                </a:extLst>
              </a:tr>
              <a:tr h="26723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t-E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0" marR="5130" marT="51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t-E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0" marR="5130" marT="51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t-E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0" marR="5130" marT="51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t-E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0" marR="5130" marT="51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t-E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0" marR="5130" marT="51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8132170"/>
                  </a:ext>
                </a:extLst>
              </a:tr>
              <a:tr h="52956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t-E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0" marR="5130" marT="51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t-E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Riskikapitali investeeringud</a:t>
                      </a:r>
                    </a:p>
                  </a:txBody>
                  <a:tcPr marL="5130" marR="5130" marT="51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t-E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Innovatsioonikulutused töötaja kohta</a:t>
                      </a:r>
                    </a:p>
                  </a:txBody>
                  <a:tcPr marL="5130" marR="5130" marT="51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t-E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Ettevõtlussektori T&amp;A kulutused</a:t>
                      </a:r>
                    </a:p>
                  </a:txBody>
                  <a:tcPr marL="5130" marR="5130" marT="51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t-E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Tööga hõivatud IKT-spetsialistid</a:t>
                      </a:r>
                    </a:p>
                  </a:txBody>
                  <a:tcPr marL="5130" marR="5130" marT="51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3528598"/>
                  </a:ext>
                </a:extLst>
              </a:tr>
              <a:tr h="26723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t-E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Eesti</a:t>
                      </a:r>
                    </a:p>
                  </a:txBody>
                  <a:tcPr marL="5130" marR="5130" marT="51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t-E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392,3</a:t>
                      </a:r>
                    </a:p>
                  </a:txBody>
                  <a:tcPr marL="5130" marR="5130" marT="51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t-E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74,6</a:t>
                      </a:r>
                    </a:p>
                  </a:txBody>
                  <a:tcPr marL="5130" marR="5130" marT="51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t-E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76,1</a:t>
                      </a:r>
                    </a:p>
                  </a:txBody>
                  <a:tcPr marL="5130" marR="5130" marT="51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t-E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179,1</a:t>
                      </a:r>
                    </a:p>
                  </a:txBody>
                  <a:tcPr marL="5130" marR="5130" marT="51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1697219"/>
                  </a:ext>
                </a:extLst>
              </a:tr>
              <a:tr h="26723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t-E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Läti</a:t>
                      </a:r>
                    </a:p>
                  </a:txBody>
                  <a:tcPr marL="5130" marR="5130" marT="51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t-E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35,1</a:t>
                      </a:r>
                    </a:p>
                  </a:txBody>
                  <a:tcPr marL="5130" marR="5130" marT="51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t-E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14,8</a:t>
                      </a:r>
                    </a:p>
                  </a:txBody>
                  <a:tcPr marL="5130" marR="5130" marT="51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t-E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19,4</a:t>
                      </a:r>
                    </a:p>
                  </a:txBody>
                  <a:tcPr marL="5130" marR="5130" marT="51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t-E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111,7</a:t>
                      </a:r>
                    </a:p>
                  </a:txBody>
                  <a:tcPr marL="5130" marR="5130" marT="51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946975"/>
                  </a:ext>
                </a:extLst>
              </a:tr>
              <a:tr h="26723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t-E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Leedu</a:t>
                      </a:r>
                    </a:p>
                  </a:txBody>
                  <a:tcPr marL="5130" marR="5130" marT="51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t-E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201,3</a:t>
                      </a:r>
                    </a:p>
                  </a:txBody>
                  <a:tcPr marL="5130" marR="5130" marT="51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t-E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57,8</a:t>
                      </a:r>
                    </a:p>
                  </a:txBody>
                  <a:tcPr marL="5130" marR="5130" marT="51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t-E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29,1</a:t>
                      </a:r>
                    </a:p>
                  </a:txBody>
                  <a:tcPr marL="5130" marR="5130" marT="51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t-E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123,4</a:t>
                      </a:r>
                    </a:p>
                  </a:txBody>
                  <a:tcPr marL="5130" marR="5130" marT="51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6572440"/>
                  </a:ext>
                </a:extLst>
              </a:tr>
              <a:tr h="26723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t-E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0" marR="5130" marT="51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t-E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0" marR="5130" marT="51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t-E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0" marR="5130" marT="51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t-E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0" marR="5130" marT="51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t-E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0" marR="5130" marT="51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3693464"/>
                  </a:ext>
                </a:extLst>
              </a:tr>
              <a:tr h="26723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t-E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0" marR="5130" marT="51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t-E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0" marR="5130" marT="51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t-E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0" marR="5130" marT="51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t-E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0" marR="5130" marT="51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t-E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0" marR="5130" marT="51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8454883"/>
                  </a:ext>
                </a:extLst>
              </a:tr>
              <a:tr h="52956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t-E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0" marR="5130" marT="51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VKE-d, kes toovad turule tooteuuendusi</a:t>
                      </a:r>
                    </a:p>
                  </a:txBody>
                  <a:tcPr marL="5130" marR="5130" marT="51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t-E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PCT patenditaotlused</a:t>
                      </a:r>
                    </a:p>
                  </a:txBody>
                  <a:tcPr marL="5130" marR="5130" marT="51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t-E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Tööhõive innovaatilistes ettevõtetes</a:t>
                      </a:r>
                    </a:p>
                  </a:txBody>
                  <a:tcPr marL="5130" marR="5130" marT="51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t-E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Teadmusmahukate teenuste eksport</a:t>
                      </a:r>
                    </a:p>
                  </a:txBody>
                  <a:tcPr marL="5130" marR="5130" marT="51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3509857"/>
                  </a:ext>
                </a:extLst>
              </a:tr>
              <a:tr h="26723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t-E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Eesti</a:t>
                      </a:r>
                    </a:p>
                  </a:txBody>
                  <a:tcPr marL="5130" marR="5130" marT="51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t-E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126,0</a:t>
                      </a:r>
                    </a:p>
                  </a:txBody>
                  <a:tcPr marL="5130" marR="5130" marT="51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t-E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45,2</a:t>
                      </a:r>
                    </a:p>
                  </a:txBody>
                  <a:tcPr marL="5130" marR="5130" marT="51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t-E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126,0</a:t>
                      </a:r>
                    </a:p>
                  </a:txBody>
                  <a:tcPr marL="5130" marR="5130" marT="51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t-E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88,5</a:t>
                      </a:r>
                    </a:p>
                  </a:txBody>
                  <a:tcPr marL="5130" marR="5130" marT="51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0939575"/>
                  </a:ext>
                </a:extLst>
              </a:tr>
              <a:tr h="26723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t-E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Läti</a:t>
                      </a:r>
                    </a:p>
                  </a:txBody>
                  <a:tcPr marL="5130" marR="5130" marT="51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t-E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47,3</a:t>
                      </a:r>
                    </a:p>
                  </a:txBody>
                  <a:tcPr marL="5130" marR="5130" marT="51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t-E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52,6</a:t>
                      </a:r>
                    </a:p>
                  </a:txBody>
                  <a:tcPr marL="5130" marR="5130" marT="51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t-E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38,8</a:t>
                      </a:r>
                    </a:p>
                  </a:txBody>
                  <a:tcPr marL="5130" marR="5130" marT="51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t-E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73,3</a:t>
                      </a:r>
                    </a:p>
                  </a:txBody>
                  <a:tcPr marL="5130" marR="5130" marT="51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1566998"/>
                  </a:ext>
                </a:extLst>
              </a:tr>
              <a:tr h="26723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t-E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Leedu</a:t>
                      </a:r>
                    </a:p>
                  </a:txBody>
                  <a:tcPr marL="5130" marR="5130" marT="51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t-E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92,6</a:t>
                      </a:r>
                    </a:p>
                  </a:txBody>
                  <a:tcPr marL="5130" marR="5130" marT="51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t-E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33,8</a:t>
                      </a:r>
                    </a:p>
                  </a:txBody>
                  <a:tcPr marL="5130" marR="5130" marT="51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t-E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127,0</a:t>
                      </a:r>
                    </a:p>
                  </a:txBody>
                  <a:tcPr marL="5130" marR="5130" marT="51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t-E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42,0</a:t>
                      </a:r>
                    </a:p>
                  </a:txBody>
                  <a:tcPr marL="5130" marR="5130" marT="51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2809553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B77AC8B7-91E5-EC24-CF05-6956E81ED721}"/>
              </a:ext>
            </a:extLst>
          </p:cNvPr>
          <p:cNvSpPr txBox="1"/>
          <p:nvPr/>
        </p:nvSpPr>
        <p:spPr>
          <a:xfrm>
            <a:off x="838200" y="6563665"/>
            <a:ext cx="49666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200" b="1" dirty="0"/>
              <a:t>Allikas: </a:t>
            </a:r>
            <a:r>
              <a:rPr lang="et-EE" sz="1200" b="1" dirty="0" err="1"/>
              <a:t>European</a:t>
            </a:r>
            <a:r>
              <a:rPr lang="et-EE" sz="1200" b="1" dirty="0"/>
              <a:t> </a:t>
            </a:r>
            <a:r>
              <a:rPr lang="et-EE" sz="1200" b="1" dirty="0" err="1"/>
              <a:t>Innovation</a:t>
            </a:r>
            <a:r>
              <a:rPr lang="et-EE" sz="1200" b="1" dirty="0"/>
              <a:t> </a:t>
            </a:r>
            <a:r>
              <a:rPr lang="et-EE" sz="1200" b="1" dirty="0" err="1"/>
              <a:t>Scoreboard</a:t>
            </a:r>
            <a:r>
              <a:rPr lang="et-EE" sz="1200" b="1" dirty="0"/>
              <a:t>, 2025</a:t>
            </a:r>
          </a:p>
        </p:txBody>
      </p:sp>
    </p:spTree>
    <p:extLst>
      <p:ext uri="{BB962C8B-B14F-4D97-AF65-F5344CB8AC3E}">
        <p14:creationId xmlns:p14="http://schemas.microsoft.com/office/powerpoint/2010/main" val="32087990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F3FADC1-D064-9B5D-E7C4-8F44220638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958" y="484632"/>
            <a:ext cx="11649284" cy="5340096"/>
          </a:xfr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C1550CD7-91EE-BB9F-CAB4-81EE4FB101D2}"/>
              </a:ext>
            </a:extLst>
          </p:cNvPr>
          <p:cNvSpPr/>
          <p:nvPr/>
        </p:nvSpPr>
        <p:spPr>
          <a:xfrm rot="17678519">
            <a:off x="2441448" y="5202936"/>
            <a:ext cx="466344" cy="19202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t-E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2B80E935-CE47-B6F8-02E7-B9FADAF5143B}"/>
              </a:ext>
            </a:extLst>
          </p:cNvPr>
          <p:cNvSpPr/>
          <p:nvPr/>
        </p:nvSpPr>
        <p:spPr>
          <a:xfrm rot="17678519">
            <a:off x="4721552" y="5207375"/>
            <a:ext cx="466344" cy="18576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t-E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7AF36D19-2391-33FF-5B4E-D67E71590538}"/>
              </a:ext>
            </a:extLst>
          </p:cNvPr>
          <p:cNvSpPr/>
          <p:nvPr/>
        </p:nvSpPr>
        <p:spPr>
          <a:xfrm rot="17678519">
            <a:off x="9397384" y="5337048"/>
            <a:ext cx="466344" cy="19202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t-E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E3E5F1DB-B78A-490E-388F-D2E382E08FA8}"/>
              </a:ext>
            </a:extLst>
          </p:cNvPr>
          <p:cNvSpPr/>
          <p:nvPr/>
        </p:nvSpPr>
        <p:spPr>
          <a:xfrm rot="17678519">
            <a:off x="8209944" y="5589018"/>
            <a:ext cx="466344" cy="19202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t-E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C18CDD3-4FDF-5E8A-F2A2-896DE9A2D85F}"/>
              </a:ext>
            </a:extLst>
          </p:cNvPr>
          <p:cNvSpPr txBox="1"/>
          <p:nvPr/>
        </p:nvSpPr>
        <p:spPr>
          <a:xfrm>
            <a:off x="5136366" y="2871216"/>
            <a:ext cx="807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1,84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1B75D1B-6323-93F8-5BFD-7067FB1AD206}"/>
              </a:ext>
            </a:extLst>
          </p:cNvPr>
          <p:cNvSpPr txBox="1"/>
          <p:nvPr/>
        </p:nvSpPr>
        <p:spPr>
          <a:xfrm>
            <a:off x="8567047" y="3244334"/>
            <a:ext cx="741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1,05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9091E45-B380-54D2-C775-28080C4F1DCE}"/>
              </a:ext>
            </a:extLst>
          </p:cNvPr>
          <p:cNvSpPr txBox="1"/>
          <p:nvPr/>
        </p:nvSpPr>
        <p:spPr>
          <a:xfrm>
            <a:off x="9630556" y="3429000"/>
            <a:ext cx="741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0,81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D71A10B-F6C0-48D5-96CF-6EF4E27153CC}"/>
              </a:ext>
            </a:extLst>
          </p:cNvPr>
          <p:cNvSpPr txBox="1"/>
          <p:nvPr/>
        </p:nvSpPr>
        <p:spPr>
          <a:xfrm>
            <a:off x="2739271" y="2396473"/>
            <a:ext cx="741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3,09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BE39D83-9620-4795-BB3B-D28687D74229}"/>
              </a:ext>
            </a:extLst>
          </p:cNvPr>
          <p:cNvSpPr/>
          <p:nvPr/>
        </p:nvSpPr>
        <p:spPr>
          <a:xfrm>
            <a:off x="855216" y="-49537"/>
            <a:ext cx="114048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t-EE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Riikide k</a:t>
            </a:r>
            <a:r>
              <a:rPr kumimoji="0" lang="et-EE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ogukulutused</a:t>
            </a:r>
            <a:r>
              <a:rPr kumimoji="0" lang="et-EE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TA tegevustele 2023 a. (%, </a:t>
            </a:r>
            <a:r>
              <a:rPr kumimoji="0" lang="et-EE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SKPst</a:t>
            </a:r>
            <a:r>
              <a:rPr kumimoji="0" lang="et-EE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) </a:t>
            </a:r>
            <a:endParaRPr kumimoji="0" lang="et-EE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B94B4E-E03C-4663-ABC3-03C6D4E7C9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707425" y="6001893"/>
            <a:ext cx="219075" cy="5238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3712291-0308-4FA7-A840-CA27BA8B3DDE}"/>
              </a:ext>
            </a:extLst>
          </p:cNvPr>
          <p:cNvSpPr txBox="1"/>
          <p:nvPr/>
        </p:nvSpPr>
        <p:spPr>
          <a:xfrm>
            <a:off x="2490131" y="6090082"/>
            <a:ext cx="3067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/>
              <a:t>ärisektori investeeringud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485586-4383-43A6-991F-09D5AFEC839A}"/>
              </a:ext>
            </a:extLst>
          </p:cNvPr>
          <p:cNvSpPr txBox="1"/>
          <p:nvPr/>
        </p:nvSpPr>
        <p:spPr>
          <a:xfrm>
            <a:off x="605111" y="6050202"/>
            <a:ext cx="664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/>
              <a:t>s.h.</a:t>
            </a:r>
          </a:p>
        </p:txBody>
      </p:sp>
    </p:spTree>
    <p:extLst>
      <p:ext uri="{BB962C8B-B14F-4D97-AF65-F5344CB8AC3E}">
        <p14:creationId xmlns:p14="http://schemas.microsoft.com/office/powerpoint/2010/main" val="35295659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55F36-B4FB-4E49-AD2B-CB8A3FB76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717" y="159228"/>
            <a:ext cx="11810260" cy="719661"/>
          </a:xfrm>
        </p:spPr>
        <p:txBody>
          <a:bodyPr/>
          <a:lstStyle/>
          <a:p>
            <a:r>
              <a:rPr lang="et-E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Baltimaade ja Soome kogukulutused TA tegevustele 2014-2024 (%, </a:t>
            </a:r>
            <a:r>
              <a:rPr lang="et-EE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SKPst</a:t>
            </a:r>
            <a:r>
              <a:rPr lang="et-E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E559AF5-A087-4196-ADD1-2411FFCCE4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9566" y="1087718"/>
            <a:ext cx="10292112" cy="548961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9A7DA3F-BAD3-457A-8315-5434C97E90EB}"/>
              </a:ext>
            </a:extLst>
          </p:cNvPr>
          <p:cNvSpPr txBox="1"/>
          <p:nvPr/>
        </p:nvSpPr>
        <p:spPr>
          <a:xfrm>
            <a:off x="772357" y="6347534"/>
            <a:ext cx="17222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Eurostat</a:t>
            </a:r>
            <a:r>
              <a:rPr lang="et-EE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2025</a:t>
            </a:r>
          </a:p>
        </p:txBody>
      </p:sp>
    </p:spTree>
    <p:extLst>
      <p:ext uri="{BB962C8B-B14F-4D97-AF65-F5344CB8AC3E}">
        <p14:creationId xmlns:p14="http://schemas.microsoft.com/office/powerpoint/2010/main" val="27143562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041A9C36-5017-C806-B3E6-30F83C3B3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277" y="220681"/>
            <a:ext cx="10972800" cy="844639"/>
          </a:xfrm>
        </p:spPr>
        <p:txBody>
          <a:bodyPr>
            <a:normAutofit fontScale="90000"/>
          </a:bodyPr>
          <a:lstStyle/>
          <a:p>
            <a:r>
              <a:rPr lang="et-E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Eestis investeeritakse T&amp;A-</a:t>
            </a:r>
            <a:r>
              <a:rPr lang="et-EE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sse</a:t>
            </a:r>
            <a:r>
              <a:rPr lang="et-E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teistest Balti riikidest rohkem. </a:t>
            </a:r>
            <a:br>
              <a:rPr lang="et-E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t-E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Soomega on vahe endiselt suur.</a:t>
            </a:r>
          </a:p>
        </p:txBody>
      </p:sp>
      <p:graphicFrame>
        <p:nvGraphicFramePr>
          <p:cNvPr id="8" name="Diagramm 7">
            <a:extLst>
              <a:ext uri="{FF2B5EF4-FFF2-40B4-BE49-F238E27FC236}">
                <a16:creationId xmlns:a16="http://schemas.microsoft.com/office/drawing/2014/main" id="{2422D20D-7ECE-0B0C-20F5-6979DDEFDA1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1584766"/>
              </p:ext>
            </p:extLst>
          </p:nvPr>
        </p:nvGraphicFramePr>
        <p:xfrm>
          <a:off x="475329" y="1159968"/>
          <a:ext cx="11118907" cy="52940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92A349D0-D8EC-1B6A-C811-1640533E48A0}"/>
              </a:ext>
            </a:extLst>
          </p:cNvPr>
          <p:cNvSpPr txBox="1"/>
          <p:nvPr/>
        </p:nvSpPr>
        <p:spPr>
          <a:xfrm>
            <a:off x="838200" y="6256962"/>
            <a:ext cx="4286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Allikas: </a:t>
            </a:r>
            <a:r>
              <a:rPr lang="et-E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Eurostat</a:t>
            </a:r>
            <a:r>
              <a:rPr lang="et-E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t-E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rd_e_gerdtot</a:t>
            </a:r>
            <a:r>
              <a:rPr lang="et-EE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564693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79870-5B67-417C-B644-8C7195B19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17446"/>
          </a:xfrm>
        </p:spPr>
        <p:txBody>
          <a:bodyPr>
            <a:normAutofit/>
          </a:bodyPr>
          <a:lstStyle/>
          <a:p>
            <a:pPr algn="ctr"/>
            <a:r>
              <a:rPr lang="et-E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Ärisektori ja töötleva tööstuse teadus-arendus investeeringud </a:t>
            </a:r>
            <a:br>
              <a:rPr lang="et-E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t-E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2014 ja 2023 a. (milj. eurodes)  ja kasv kordades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82B478F-57DF-4756-A02D-B917DD52ED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2487" y="1707267"/>
            <a:ext cx="9541487" cy="219003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5EC2668-5CC6-4523-96CD-6951115B60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8651" y="3908613"/>
            <a:ext cx="1511939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9614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991CE-D1E9-40A7-9A29-7E786D56F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949" y="0"/>
            <a:ext cx="10515600" cy="941033"/>
          </a:xfrm>
        </p:spPr>
        <p:txBody>
          <a:bodyPr>
            <a:normAutofit fontScale="90000"/>
          </a:bodyPr>
          <a:lstStyle/>
          <a:p>
            <a:pPr algn="ctr"/>
            <a:r>
              <a:rPr lang="et-EE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Ärisektori teadus-arendusinvesteeringud ühe elaniku kohta 2014-2023 (Eurodes)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92CE35F-A74F-461B-A9B2-1594768EA5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1114" y="1020933"/>
            <a:ext cx="9840867" cy="5712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2060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7823D-8ACA-44BD-BE23-188DE4678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136" y="12542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t-EE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Eesti Läti Leedu ja Soome nominaalne sisemajanduse kogutoodang 1996-2024 (protsentides </a:t>
            </a:r>
            <a:r>
              <a:rPr lang="et-EE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v.e.a</a:t>
            </a:r>
            <a:r>
              <a:rPr lang="et-EE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BBE6429-84C1-4BD2-A5FA-F114FB35DC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423" y="2105696"/>
            <a:ext cx="11841154" cy="449041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203FB1A-1526-4E3A-99FD-C97F8E5910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1718" y="6519193"/>
            <a:ext cx="1518036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3180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3B94E22-6665-1CFA-AE64-E8F150A4D5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6562" y="1271468"/>
            <a:ext cx="8885342" cy="501128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83858D1-C6A4-26C7-EBF1-9A079A69B5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4140" y="6357996"/>
            <a:ext cx="8885343" cy="2622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B9B1B71-EAE8-63ED-34FC-69FFE5B964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4140" y="117670"/>
            <a:ext cx="7493727" cy="91516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A715F81-CF3A-DBCF-1B7F-49D462A43F83}"/>
              </a:ext>
            </a:extLst>
          </p:cNvPr>
          <p:cNvSpPr txBox="1"/>
          <p:nvPr/>
        </p:nvSpPr>
        <p:spPr>
          <a:xfrm>
            <a:off x="10213848" y="5826186"/>
            <a:ext cx="1865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Eurostat</a:t>
            </a:r>
            <a:r>
              <a:rPr kumimoji="0" lang="et-E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2025</a:t>
            </a: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58D31151-D81F-4041-9A61-3ECA5EA4EF6C}"/>
              </a:ext>
            </a:extLst>
          </p:cNvPr>
          <p:cNvSpPr/>
          <p:nvPr/>
        </p:nvSpPr>
        <p:spPr>
          <a:xfrm>
            <a:off x="230819" y="4465468"/>
            <a:ext cx="701336" cy="1242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CADD8132-EAE3-4B11-8F2F-CD96EAEBB983}"/>
              </a:ext>
            </a:extLst>
          </p:cNvPr>
          <p:cNvSpPr/>
          <p:nvPr/>
        </p:nvSpPr>
        <p:spPr>
          <a:xfrm>
            <a:off x="-86416" y="5458295"/>
            <a:ext cx="701336" cy="1242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60F40E6F-C246-42F4-BA8A-E8F1BF5158BC}"/>
              </a:ext>
            </a:extLst>
          </p:cNvPr>
          <p:cNvSpPr/>
          <p:nvPr/>
        </p:nvSpPr>
        <p:spPr>
          <a:xfrm>
            <a:off x="230819" y="5764042"/>
            <a:ext cx="701336" cy="1242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3490412C-3A3B-47F7-A9F7-24EF0D2E1312}"/>
              </a:ext>
            </a:extLst>
          </p:cNvPr>
          <p:cNvSpPr/>
          <p:nvPr/>
        </p:nvSpPr>
        <p:spPr>
          <a:xfrm>
            <a:off x="337351" y="2667981"/>
            <a:ext cx="701336" cy="1242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029D52-AFF9-4F6F-A6D9-74D5ACB24C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5774" y="966668"/>
            <a:ext cx="7343775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9657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85B8C88-8F4E-4D8C-6BB0-C346D82840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1372" y="438912"/>
            <a:ext cx="7135196" cy="6185101"/>
          </a:xfr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2FF474EA-E1FF-576F-A571-E78136CD99E2}"/>
              </a:ext>
            </a:extLst>
          </p:cNvPr>
          <p:cNvGraphicFramePr>
            <a:graphicFrameLocks noGrp="1"/>
          </p:cNvGraphicFramePr>
          <p:nvPr/>
        </p:nvGraphicFramePr>
        <p:xfrm>
          <a:off x="128016" y="-2"/>
          <a:ext cx="11905488" cy="557276"/>
        </p:xfrm>
        <a:graphic>
          <a:graphicData uri="http://schemas.openxmlformats.org/drawingml/2006/table">
            <a:tbl>
              <a:tblPr/>
              <a:tblGrid>
                <a:gridCol w="1488186">
                  <a:extLst>
                    <a:ext uri="{9D8B030D-6E8A-4147-A177-3AD203B41FA5}">
                      <a16:colId xmlns:a16="http://schemas.microsoft.com/office/drawing/2014/main" val="1846975458"/>
                    </a:ext>
                  </a:extLst>
                </a:gridCol>
                <a:gridCol w="1488186">
                  <a:extLst>
                    <a:ext uri="{9D8B030D-6E8A-4147-A177-3AD203B41FA5}">
                      <a16:colId xmlns:a16="http://schemas.microsoft.com/office/drawing/2014/main" val="1912782978"/>
                    </a:ext>
                  </a:extLst>
                </a:gridCol>
                <a:gridCol w="1488186">
                  <a:extLst>
                    <a:ext uri="{9D8B030D-6E8A-4147-A177-3AD203B41FA5}">
                      <a16:colId xmlns:a16="http://schemas.microsoft.com/office/drawing/2014/main" val="1182758730"/>
                    </a:ext>
                  </a:extLst>
                </a:gridCol>
                <a:gridCol w="1488186">
                  <a:extLst>
                    <a:ext uri="{9D8B030D-6E8A-4147-A177-3AD203B41FA5}">
                      <a16:colId xmlns:a16="http://schemas.microsoft.com/office/drawing/2014/main" val="3511164629"/>
                    </a:ext>
                  </a:extLst>
                </a:gridCol>
                <a:gridCol w="1488186">
                  <a:extLst>
                    <a:ext uri="{9D8B030D-6E8A-4147-A177-3AD203B41FA5}">
                      <a16:colId xmlns:a16="http://schemas.microsoft.com/office/drawing/2014/main" val="3201492492"/>
                    </a:ext>
                  </a:extLst>
                </a:gridCol>
                <a:gridCol w="1488186">
                  <a:extLst>
                    <a:ext uri="{9D8B030D-6E8A-4147-A177-3AD203B41FA5}">
                      <a16:colId xmlns:a16="http://schemas.microsoft.com/office/drawing/2014/main" val="2968445542"/>
                    </a:ext>
                  </a:extLst>
                </a:gridCol>
                <a:gridCol w="1488186">
                  <a:extLst>
                    <a:ext uri="{9D8B030D-6E8A-4147-A177-3AD203B41FA5}">
                      <a16:colId xmlns:a16="http://schemas.microsoft.com/office/drawing/2014/main" val="3281094708"/>
                    </a:ext>
                  </a:extLst>
                </a:gridCol>
                <a:gridCol w="1488186">
                  <a:extLst>
                    <a:ext uri="{9D8B030D-6E8A-4147-A177-3AD203B41FA5}">
                      <a16:colId xmlns:a16="http://schemas.microsoft.com/office/drawing/2014/main" val="2573064937"/>
                    </a:ext>
                  </a:extLst>
                </a:gridCol>
              </a:tblGrid>
              <a:tr h="369332">
                <a:tc>
                  <a:txBody>
                    <a:bodyPr/>
                    <a:lstStyle/>
                    <a:p>
                      <a:pPr algn="l" fontAlgn="ctr" latinLnBrk="0"/>
                      <a:r>
                        <a:rPr lang="et-EE" b="1" dirty="0" err="1">
                          <a:solidFill>
                            <a:srgbClr val="111111"/>
                          </a:solidFill>
                          <a:effectLst/>
                          <a:latin typeface="inherit"/>
                        </a:rPr>
                        <a:t>ank</a:t>
                      </a:r>
                      <a:endParaRPr lang="et-EE" b="1" dirty="0">
                        <a:solidFill>
                          <a:srgbClr val="111111"/>
                        </a:solidFill>
                        <a:effectLst/>
                        <a:latin typeface="inherit"/>
                      </a:endParaRPr>
                    </a:p>
                  </a:txBody>
                  <a:tcPr marL="31750" marR="31750" marT="31750" marB="317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D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 latinLnBrk="0"/>
                      <a:r>
                        <a:rPr lang="et-EE" b="1" dirty="0" err="1">
                          <a:solidFill>
                            <a:srgbClr val="111111"/>
                          </a:solidFill>
                          <a:effectLst/>
                          <a:latin typeface="inherit"/>
                        </a:rPr>
                        <a:t>Country</a:t>
                      </a:r>
                      <a:endParaRPr lang="et-EE" b="1" dirty="0">
                        <a:solidFill>
                          <a:srgbClr val="111111"/>
                        </a:solidFill>
                        <a:effectLst/>
                        <a:latin typeface="inherit"/>
                      </a:endParaRPr>
                    </a:p>
                  </a:txBody>
                  <a:tcPr marL="31750" marR="31750" marT="31750" marB="317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D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 latinLnBrk="0"/>
                      <a:r>
                        <a:rPr lang="et-EE" b="1">
                          <a:solidFill>
                            <a:srgbClr val="111111"/>
                          </a:solidFill>
                          <a:effectLst/>
                          <a:latin typeface="inherit"/>
                        </a:rPr>
                        <a:t>Score</a:t>
                      </a:r>
                    </a:p>
                  </a:txBody>
                  <a:tcPr marL="31750" marR="31750" marT="31750" marB="317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D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 latinLnBrk="0"/>
                      <a:r>
                        <a:rPr lang="et-EE" b="1" dirty="0" err="1">
                          <a:solidFill>
                            <a:srgbClr val="111111"/>
                          </a:solidFill>
                          <a:effectLst/>
                          <a:latin typeface="inherit"/>
                        </a:rPr>
                        <a:t>Human</a:t>
                      </a:r>
                      <a:r>
                        <a:rPr lang="et-EE" b="1" dirty="0">
                          <a:solidFill>
                            <a:srgbClr val="111111"/>
                          </a:solidFill>
                          <a:effectLst/>
                          <a:latin typeface="inherit"/>
                        </a:rPr>
                        <a:t> Capital Investment</a:t>
                      </a:r>
                    </a:p>
                  </a:txBody>
                  <a:tcPr marL="31750" marR="31750" marT="31750" marB="317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D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 latinLnBrk="0"/>
                      <a:r>
                        <a:rPr lang="et-EE" b="1">
                          <a:solidFill>
                            <a:srgbClr val="111111"/>
                          </a:solidFill>
                          <a:effectLst/>
                          <a:latin typeface="inherit"/>
                        </a:rPr>
                        <a:t>Research &amp; Development</a:t>
                      </a:r>
                    </a:p>
                  </a:txBody>
                  <a:tcPr marL="31750" marR="31750" marT="31750" marB="317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D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 latinLnBrk="0"/>
                      <a:r>
                        <a:rPr lang="et-EE" b="1">
                          <a:solidFill>
                            <a:srgbClr val="111111"/>
                          </a:solidFill>
                          <a:effectLst/>
                          <a:latin typeface="inherit"/>
                        </a:rPr>
                        <a:t>Entrepreneurial Infrastructure</a:t>
                      </a:r>
                    </a:p>
                  </a:txBody>
                  <a:tcPr marL="31750" marR="31750" marT="31750" marB="317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D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 latinLnBrk="0"/>
                      <a:r>
                        <a:rPr lang="et-EE" b="1">
                          <a:solidFill>
                            <a:srgbClr val="111111"/>
                          </a:solidFill>
                          <a:effectLst/>
                          <a:latin typeface="inherit"/>
                        </a:rPr>
                        <a:t>Technical Workforce</a:t>
                      </a:r>
                    </a:p>
                  </a:txBody>
                  <a:tcPr marL="31750" marR="31750" marT="31750" marB="317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D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 latinLnBrk="0"/>
                      <a:r>
                        <a:rPr lang="et-EE" b="1" dirty="0" err="1">
                          <a:solidFill>
                            <a:srgbClr val="111111"/>
                          </a:solidFill>
                          <a:effectLst/>
                          <a:latin typeface="inherit"/>
                        </a:rPr>
                        <a:t>Policy</a:t>
                      </a:r>
                      <a:r>
                        <a:rPr lang="et-EE" b="1" dirty="0">
                          <a:solidFill>
                            <a:srgbClr val="111111"/>
                          </a:solidFill>
                          <a:effectLst/>
                          <a:latin typeface="inherit"/>
                        </a:rPr>
                        <a:t> Dynamics</a:t>
                      </a:r>
                    </a:p>
                  </a:txBody>
                  <a:tcPr marL="31750" marR="31750" marT="31750" marB="317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D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853289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C34D5BF0-731D-ACF7-C353-BBE6BEDDC9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2973" y="640058"/>
            <a:ext cx="6145301" cy="493819"/>
          </a:xfrm>
          <a:prstGeom prst="rect">
            <a:avLst/>
          </a:prstGeom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id="{624940EA-BF67-D12B-906B-9E29A6052299}"/>
              </a:ext>
            </a:extLst>
          </p:cNvPr>
          <p:cNvSpPr/>
          <p:nvPr/>
        </p:nvSpPr>
        <p:spPr>
          <a:xfrm>
            <a:off x="1408176" y="5001768"/>
            <a:ext cx="573196" cy="15544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t-E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9338FD68-9F78-6677-3E23-87795269B938}"/>
              </a:ext>
            </a:extLst>
          </p:cNvPr>
          <p:cNvSpPr/>
          <p:nvPr/>
        </p:nvSpPr>
        <p:spPr>
          <a:xfrm>
            <a:off x="1408176" y="6419088"/>
            <a:ext cx="573196" cy="15544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t-E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91081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2344E5EE-67A5-FF7F-771B-BD04B859C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411" y="239487"/>
            <a:ext cx="11159080" cy="1325563"/>
          </a:xfrm>
        </p:spPr>
        <p:txBody>
          <a:bodyPr>
            <a:noAutofit/>
          </a:bodyPr>
          <a:lstStyle/>
          <a:p>
            <a:r>
              <a:rPr lang="et-E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Riigi tugi ettevõtete teadus- ja arendustegevusele on OECD keskmisega võrreldes napp kõigis Balti riikides. </a:t>
            </a:r>
            <a:br>
              <a:rPr lang="et-E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t-EE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Sisu kohatäide 4">
            <a:extLst>
              <a:ext uri="{FF2B5EF4-FFF2-40B4-BE49-F238E27FC236}">
                <a16:creationId xmlns:a16="http://schemas.microsoft.com/office/drawing/2014/main" id="{5C7D8D02-7926-E0CF-9F64-B5E5D1C985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1119495"/>
              </p:ext>
            </p:extLst>
          </p:nvPr>
        </p:nvGraphicFramePr>
        <p:xfrm>
          <a:off x="382833" y="1904267"/>
          <a:ext cx="11462658" cy="4635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Nool: allanool 5">
            <a:extLst>
              <a:ext uri="{FF2B5EF4-FFF2-40B4-BE49-F238E27FC236}">
                <a16:creationId xmlns:a16="http://schemas.microsoft.com/office/drawing/2014/main" id="{23A806D1-DAFB-FDD3-E691-745943DE4600}"/>
              </a:ext>
            </a:extLst>
          </p:cNvPr>
          <p:cNvSpPr/>
          <p:nvPr/>
        </p:nvSpPr>
        <p:spPr>
          <a:xfrm>
            <a:off x="7983020" y="3616503"/>
            <a:ext cx="267128" cy="996594"/>
          </a:xfrm>
          <a:prstGeom prst="downArrow">
            <a:avLst/>
          </a:prstGeom>
          <a:solidFill>
            <a:srgbClr val="0070C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7" name="Nool: allanool 6">
            <a:extLst>
              <a:ext uri="{FF2B5EF4-FFF2-40B4-BE49-F238E27FC236}">
                <a16:creationId xmlns:a16="http://schemas.microsoft.com/office/drawing/2014/main" id="{8128CD00-50EC-02F4-F7D0-381B36E31200}"/>
              </a:ext>
            </a:extLst>
          </p:cNvPr>
          <p:cNvSpPr/>
          <p:nvPr/>
        </p:nvSpPr>
        <p:spPr>
          <a:xfrm>
            <a:off x="8823788" y="3723771"/>
            <a:ext cx="267128" cy="996594"/>
          </a:xfrm>
          <a:prstGeom prst="downArrow">
            <a:avLst/>
          </a:prstGeom>
          <a:solidFill>
            <a:srgbClr val="00B05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8" name="Nool: allanool 7">
            <a:extLst>
              <a:ext uri="{FF2B5EF4-FFF2-40B4-BE49-F238E27FC236}">
                <a16:creationId xmlns:a16="http://schemas.microsoft.com/office/drawing/2014/main" id="{9BDA1C7A-11D7-45C7-58CE-06C35D860DB1}"/>
              </a:ext>
            </a:extLst>
          </p:cNvPr>
          <p:cNvSpPr/>
          <p:nvPr/>
        </p:nvSpPr>
        <p:spPr>
          <a:xfrm>
            <a:off x="10763891" y="3896719"/>
            <a:ext cx="267128" cy="996594"/>
          </a:xfrm>
          <a:prstGeom prst="downArrow">
            <a:avLst/>
          </a:prstGeom>
          <a:solidFill>
            <a:srgbClr val="9600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6EA25C-4E9E-CAC3-E115-2C2B4E2F1014}"/>
              </a:ext>
            </a:extLst>
          </p:cNvPr>
          <p:cNvSpPr txBox="1"/>
          <p:nvPr/>
        </p:nvSpPr>
        <p:spPr>
          <a:xfrm>
            <a:off x="1162317" y="6488668"/>
            <a:ext cx="5103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Allikas: OECD, 2023. aasta andmed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D681FA-9844-4611-803C-23A612BF6E23}"/>
              </a:ext>
            </a:extLst>
          </p:cNvPr>
          <p:cNvSpPr txBox="1"/>
          <p:nvPr/>
        </p:nvSpPr>
        <p:spPr>
          <a:xfrm>
            <a:off x="8541539" y="1933900"/>
            <a:ext cx="23559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Leedu on hakanud toetuste asemel kasutama maksusoodustusi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9157739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5BF56072-9E13-20BB-7EB3-937BB5426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458787"/>
          </a:xfrm>
        </p:spPr>
        <p:txBody>
          <a:bodyPr>
            <a:normAutofit fontScale="90000"/>
          </a:bodyPr>
          <a:lstStyle/>
          <a:p>
            <a:r>
              <a:rPr lang="et-EE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Näiteid maksumeetmetest Leedus</a:t>
            </a: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C9B006A6-C977-C7DB-4148-5E23A86589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266824"/>
            <a:ext cx="11346402" cy="5316537"/>
          </a:xfrm>
        </p:spPr>
        <p:txBody>
          <a:bodyPr>
            <a:normAutofit fontScale="92500"/>
          </a:bodyPr>
          <a:lstStyle/>
          <a:p>
            <a:pPr>
              <a:lnSpc>
                <a:spcPct val="110000"/>
              </a:lnSpc>
            </a:pPr>
            <a:r>
              <a:rPr lang="fi-FI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Ettevõtted</a:t>
            </a:r>
            <a:r>
              <a:rPr lang="fi-FI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saavad</a:t>
            </a:r>
            <a:r>
              <a:rPr lang="fi-FI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t-EE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T&amp;A</a:t>
            </a:r>
            <a:r>
              <a:rPr lang="fi-FI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kulud</a:t>
            </a:r>
            <a:r>
              <a:rPr lang="fi-FI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maksustatavast</a:t>
            </a:r>
            <a:r>
              <a:rPr lang="fi-FI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tulust</a:t>
            </a:r>
            <a:r>
              <a:rPr lang="fi-FI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kolmekordselt</a:t>
            </a:r>
            <a:r>
              <a:rPr lang="fi-FI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maha arvata</a:t>
            </a:r>
            <a:endParaRPr lang="et-EE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t-EE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Patenditud </a:t>
            </a:r>
            <a:r>
              <a:rPr lang="fi-FI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leiutiste</a:t>
            </a:r>
            <a:r>
              <a:rPr lang="fi-FI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kasutamisest</a:t>
            </a:r>
            <a:r>
              <a:rPr lang="fi-FI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saadud</a:t>
            </a:r>
            <a:r>
              <a:rPr lang="fi-FI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kasumile</a:t>
            </a:r>
            <a:r>
              <a:rPr lang="fi-FI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t-EE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kehtib </a:t>
            </a:r>
            <a:r>
              <a:rPr lang="fi-FI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vähendatud</a:t>
            </a:r>
            <a:r>
              <a:rPr lang="fi-FI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t-EE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tulumaksumäär 6%</a:t>
            </a:r>
          </a:p>
          <a:p>
            <a:pPr>
              <a:lnSpc>
                <a:spcPct val="110000"/>
              </a:lnSpc>
            </a:pPr>
            <a:r>
              <a:rPr lang="et-EE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Suurinvesteeringu (</a:t>
            </a:r>
            <a:r>
              <a:rPr lang="et-EE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alates 20 mln ja 150 töökohta) </a:t>
            </a:r>
            <a:r>
              <a:rPr lang="et-EE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tulumaksuvabastus kuni 20 aastaks, kui vähemalt 75% käibest tuleb tootmisest, andmetöötlusest või serveriteenustest</a:t>
            </a:r>
            <a:r>
              <a:rPr lang="et-EE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Lisaks „rohelise koridori“ meetmed.</a:t>
            </a:r>
          </a:p>
          <a:p>
            <a:pPr>
              <a:lnSpc>
                <a:spcPct val="110000"/>
              </a:lnSpc>
            </a:pPr>
            <a:r>
              <a:rPr lang="et-EE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Maksustavast tulust saab maha arvata ka teatud investeeringutega seotud kulud </a:t>
            </a:r>
            <a:r>
              <a:rPr lang="et-EE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sv-SE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nt masinad, seadmed, tarkvara, I</a:t>
            </a:r>
            <a:r>
              <a:rPr lang="et-EE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sv-SE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-õigused</a:t>
            </a:r>
            <a:r>
              <a:rPr lang="et-EE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et-EE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1A68C8-15B4-4A79-BB62-A968C71B1872}"/>
              </a:ext>
            </a:extLst>
          </p:cNvPr>
          <p:cNvSpPr txBox="1"/>
          <p:nvPr/>
        </p:nvSpPr>
        <p:spPr>
          <a:xfrm>
            <a:off x="967665" y="6365289"/>
            <a:ext cx="3045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/>
              <a:t>Leedu maksuseadused</a:t>
            </a:r>
          </a:p>
        </p:txBody>
      </p:sp>
    </p:spTree>
    <p:extLst>
      <p:ext uri="{BB962C8B-B14F-4D97-AF65-F5344CB8AC3E}">
        <p14:creationId xmlns:p14="http://schemas.microsoft.com/office/powerpoint/2010/main" val="419297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F410D-0BDE-44CC-980D-783BE8761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15912"/>
          </a:xfrm>
        </p:spPr>
        <p:txBody>
          <a:bodyPr>
            <a:normAutofit fontScale="90000"/>
          </a:bodyPr>
          <a:lstStyle/>
          <a:p>
            <a:r>
              <a:rPr lang="et-EE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Kokkuvõtteks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954CA6-E4B9-4838-869C-48CCEE5D14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661" y="905522"/>
            <a:ext cx="11297575" cy="5717220"/>
          </a:xfrm>
        </p:spPr>
        <p:txBody>
          <a:bodyPr>
            <a:normAutofit fontScale="92500" lnSpcReduction="10000"/>
          </a:bodyPr>
          <a:lstStyle/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t-EE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Leedu on tootlikkuselt Eestile järele jõudnud, Läti ees väike edumaa, Soome kaugel ees</a:t>
            </a:r>
          </a:p>
          <a:p>
            <a:pPr marL="342900" indent="-342900">
              <a:buFont typeface="Symbol" panose="05050102010706020507" pitchFamily="18" charset="2"/>
              <a:buChar char=""/>
            </a:pPr>
            <a:r>
              <a:rPr lang="et-EE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Leedu majandus on mitmekesisem (keemiatööstus, kütused, transpordi-, finants ja IKT teenused) 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t-EE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Eestil ja Leedul on erinevad sihtturud nii kaupades kui teenustes</a:t>
            </a:r>
          </a:p>
          <a:p>
            <a:pPr marL="342900" indent="-342900">
              <a:buFont typeface="Symbol" panose="05050102010706020507" pitchFamily="18" charset="2"/>
              <a:buChar char=""/>
            </a:pPr>
            <a:r>
              <a:rPr lang="et-EE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Eestis panustatakse teadus- ja arendustegevusse teistest Balti riikidest rohkem, kuid vahe Soomega püsib suur</a:t>
            </a:r>
            <a:endParaRPr lang="et-EE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t-EE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Eesti teenuste eksport on teadmusmahukam</a:t>
            </a:r>
            <a:endParaRPr lang="et-EE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Symbol" panose="05050102010706020507" pitchFamily="18" charset="2"/>
              <a:buChar char=""/>
            </a:pPr>
            <a:r>
              <a:rPr lang="et-EE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Kuid Leedu suudab lihtsamate teenustega teenida oluliselt rohkem kui meie teadmusmahukamatega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t-EE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Leedu on olnud julgem eksperimenteerimaks ergutab majandust maksusoodustustega</a:t>
            </a:r>
            <a:endParaRPr lang="et-EE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t-EE" sz="3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Lähituleviku väljakutsed on sarnased</a:t>
            </a:r>
            <a:endParaRPr lang="et-EE" sz="30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t-EE" dirty="0">
                <a:latin typeface="Aptos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1482509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AE359-8FB3-4081-821E-D6E5BB1F3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924" y="115410"/>
            <a:ext cx="10972800" cy="364554"/>
          </a:xfrm>
        </p:spPr>
        <p:txBody>
          <a:bodyPr/>
          <a:lstStyle/>
          <a:p>
            <a:br>
              <a:rPr lang="et-EE" sz="3200" dirty="0">
                <a:latin typeface="Aptos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t-E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Eesti majandusel on omad tugevused - k</a:t>
            </a:r>
            <a:r>
              <a:rPr lang="et-EE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 Eesti ettevõtete jõupingutused on loonud eeldused tõsta konkurentsivõime kõrgemasse liigasse?</a:t>
            </a:r>
            <a:endParaRPr lang="et-EE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7F3536-FB28-4449-8D04-0CB6DCBDAB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676" y="932155"/>
            <a:ext cx="11745157" cy="5601809"/>
          </a:xfrm>
        </p:spPr>
        <p:txBody>
          <a:bodyPr/>
          <a:lstStyle/>
          <a:p>
            <a:r>
              <a:rPr lang="et-EE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Eestil ei ole nii palju tööjõudu, et kopeerida Leedu mudelit</a:t>
            </a:r>
          </a:p>
          <a:p>
            <a:r>
              <a:rPr lang="et-E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Tulenevalt varasemast tööjõukulude survest on </a:t>
            </a:r>
            <a:r>
              <a:rPr lang="et-EE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Eesti ettevõtted hakanud otsima lahendusi toodete /teenuste keerukuse ja teadmusmahukuse tõstmiseks ning töömahukuse vähendamiseks</a:t>
            </a:r>
          </a:p>
          <a:p>
            <a:r>
              <a:rPr lang="et-EE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Eestis panustatakse teadus- ja arendustegevusse teistest Balti riikidest rohkem</a:t>
            </a:r>
          </a:p>
          <a:p>
            <a:r>
              <a:rPr lang="et-E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Eesti uus ettevõtlus /</a:t>
            </a:r>
            <a:r>
              <a:rPr lang="et-E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tehnoloogia start </a:t>
            </a:r>
            <a:r>
              <a:rPr lang="et-EE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up-id</a:t>
            </a:r>
            <a:r>
              <a:rPr lang="et-E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on aktiivne uute ärimudelite arendamisel ja rahvusvahelises </a:t>
            </a:r>
            <a:r>
              <a:rPr lang="et-EE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võrgustumises</a:t>
            </a:r>
            <a:endParaRPr lang="et-EE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t-EE" dirty="0"/>
              <a:t>/</a:t>
            </a:r>
            <a:r>
              <a:rPr lang="et-E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Seda suunda on vaja igakülgselt toetada – automatiseerimine, digitaliseerimine, targa tööjõu ligitõmbamine/</a:t>
            </a:r>
          </a:p>
          <a:p>
            <a:pPr marL="0" indent="0">
              <a:buNone/>
            </a:pPr>
            <a:r>
              <a:rPr lang="et-E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KUID</a:t>
            </a:r>
            <a:r>
              <a:rPr lang="et-E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kõigepealt on vaja </a:t>
            </a:r>
            <a:r>
              <a:rPr lang="et-EE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taastada stabiilne majanduskeskkond </a:t>
            </a:r>
            <a:r>
              <a:rPr lang="et-E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(s.h maksukeskkond). KINDLUSTUNNE ETTEVÕTJATELE JA TARBIJATELE</a:t>
            </a:r>
          </a:p>
          <a:p>
            <a:pPr marL="0" indent="0">
              <a:buNone/>
            </a:pPr>
            <a:r>
              <a:rPr lang="et-EE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Ettevõtjate suurim vaenlane on määramatus</a:t>
            </a:r>
            <a:r>
              <a:rPr lang="et-EE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(maailmamajanduses on seda juba küllalt, </a:t>
            </a:r>
            <a:r>
              <a:rPr lang="et-EE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miks me seda juurde loome</a:t>
            </a:r>
            <a:r>
              <a:rPr lang="et-EE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?)</a:t>
            </a:r>
          </a:p>
          <a:p>
            <a:pPr marL="0" indent="0">
              <a:buNone/>
            </a:pPr>
            <a:r>
              <a:rPr lang="et-E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Anda võimalikult selge ettekujutus ettevõtjatele, mis suunas me riigina liigume</a:t>
            </a:r>
          </a:p>
          <a:p>
            <a:endParaRPr lang="et-EE" dirty="0"/>
          </a:p>
          <a:p>
            <a:endParaRPr lang="et-EE" dirty="0"/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6687048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7CEB4A-8C78-4574-02BA-55B99F306D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3149C1C-A2F9-6BBC-BF2B-3FF8B12F95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6272" y="854625"/>
            <a:ext cx="11062679" cy="582963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6C5C472-27D9-F3ED-B25F-972DFA3722F9}"/>
              </a:ext>
            </a:extLst>
          </p:cNvPr>
          <p:cNvSpPr txBox="1"/>
          <p:nvPr/>
        </p:nvSpPr>
        <p:spPr>
          <a:xfrm>
            <a:off x="923544" y="109728"/>
            <a:ext cx="10213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Kogutud maksude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t-EE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koos sotsiaalmaksuga) osakaal protsentides sisemajanduse kogutoodangust 2011-2023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9BA70A9-4F70-1621-CE17-FEFC783542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1804" y="173735"/>
            <a:ext cx="2609310" cy="594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9304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E7C1A9-2395-182C-8D8C-E5A6AE96A2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A428E-FEBD-948C-A7D8-D06019E3F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94057" y="161660"/>
            <a:ext cx="12621618" cy="740346"/>
          </a:xfrm>
        </p:spPr>
        <p:txBody>
          <a:bodyPr/>
          <a:lstStyle/>
          <a:p>
            <a:r>
              <a:rPr lang="et-E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Sõjaliste kulutuste osakaal SKT-st Soomes ja Balti riikides 2001-2024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BA6EB8D-D933-78CA-634A-4F2E5C132E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9560" y="902006"/>
            <a:ext cx="11612880" cy="5794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28310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02B097-D43E-BD1D-03B0-91522C39EF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00A35-5E0E-C23B-6935-3E8A4A50C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152" y="228918"/>
            <a:ext cx="10972800" cy="1143000"/>
          </a:xfrm>
        </p:spPr>
        <p:txBody>
          <a:bodyPr/>
          <a:lstStyle/>
          <a:p>
            <a:r>
              <a:rPr lang="et-EE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Maksutulud elaniku kohta 2023 </a:t>
            </a:r>
            <a:br>
              <a:rPr lang="et-EE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t-EE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(Euroopa Liidu tõukefondideta)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CB6025E-CB24-C645-4F22-AF40E736F9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3181" y="1531310"/>
            <a:ext cx="10823771" cy="502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7356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78D5A68-63D7-F268-CAE8-97C25661EA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248" y="460801"/>
            <a:ext cx="8312967" cy="616144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0B37333-2E17-1B1D-3E7E-A527B4D6AF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249" y="71718"/>
            <a:ext cx="8312967" cy="38943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7924A1D-277D-7D10-3704-475CF88AB3D6}"/>
              </a:ext>
            </a:extLst>
          </p:cNvPr>
          <p:cNvSpPr txBox="1"/>
          <p:nvPr/>
        </p:nvSpPr>
        <p:spPr>
          <a:xfrm>
            <a:off x="9107422" y="1539456"/>
            <a:ext cx="28113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PISA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t-E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Programme </a:t>
            </a:r>
            <a:r>
              <a:rPr kumimoji="0" lang="et-EE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for</a:t>
            </a:r>
            <a:r>
              <a:rPr kumimoji="0" lang="et-E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International </a:t>
            </a:r>
            <a:r>
              <a:rPr kumimoji="0" lang="et-EE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Student</a:t>
            </a:r>
            <a:r>
              <a:rPr kumimoji="0" lang="et-E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t-EE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Assessment</a:t>
            </a:r>
            <a:r>
              <a:rPr kumimoji="0" lang="et-E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scores</a:t>
            </a:r>
            <a:r>
              <a:rPr kumimoji="0" lang="et-EE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2022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74B364D-CA8C-46A4-094A-37D8C08979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8300" y="6626880"/>
            <a:ext cx="1187511" cy="21591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C0AB912-5A6B-DD95-B7BE-02045B622F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832" y="6633874"/>
            <a:ext cx="914447" cy="15240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5B474D6-2E87-3BD5-4C4C-969FBE4522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36519" y="6570371"/>
            <a:ext cx="939848" cy="21591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242B06E-6E9C-4F6F-155A-4B556A14599F}"/>
              </a:ext>
            </a:extLst>
          </p:cNvPr>
          <p:cNvSpPr txBox="1"/>
          <p:nvPr/>
        </p:nvSpPr>
        <p:spPr>
          <a:xfrm>
            <a:off x="2958107" y="6525412"/>
            <a:ext cx="587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29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172527E-37EA-2985-9ACE-FF32E11E95C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10379" y="6576721"/>
            <a:ext cx="1130358" cy="20956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75B7632-0F6A-F173-4B7A-174EA8A7660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53998" y="6604245"/>
            <a:ext cx="958899" cy="19686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0BE4C3B-C650-53A9-3F79-E0088ED6F9B8}"/>
              </a:ext>
            </a:extLst>
          </p:cNvPr>
          <p:cNvSpPr txBox="1"/>
          <p:nvPr/>
        </p:nvSpPr>
        <p:spPr>
          <a:xfrm>
            <a:off x="9023230" y="198408"/>
            <a:ext cx="2518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Lisaslaidid</a:t>
            </a:r>
          </a:p>
        </p:txBody>
      </p:sp>
    </p:spTree>
    <p:extLst>
      <p:ext uri="{BB962C8B-B14F-4D97-AF65-F5344CB8AC3E}">
        <p14:creationId xmlns:p14="http://schemas.microsoft.com/office/powerpoint/2010/main" val="26820463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33DDD-6C97-D1E0-20C5-39898BD46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136" y="205327"/>
            <a:ext cx="10515600" cy="402971"/>
          </a:xfrm>
        </p:spPr>
        <p:txBody>
          <a:bodyPr>
            <a:noAutofit/>
          </a:bodyPr>
          <a:lstStyle/>
          <a:p>
            <a:r>
              <a:rPr lang="et-EE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Inflatsioon Balti riikides ja Soomes 2021-2025 (%, </a:t>
            </a:r>
            <a:r>
              <a:rPr lang="et-EE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v.e.a</a:t>
            </a:r>
            <a:r>
              <a:rPr lang="et-EE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0D8ECF-439D-DCE9-BA26-CCC542BEA7C9}"/>
              </a:ext>
            </a:extLst>
          </p:cNvPr>
          <p:cNvSpPr txBox="1"/>
          <p:nvPr/>
        </p:nvSpPr>
        <p:spPr>
          <a:xfrm>
            <a:off x="229622" y="5934670"/>
            <a:ext cx="11732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See ei ole lõplik joonis!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Eesti Panga analüüs näitas, et Eesti Statistikaamet ülehindas energiahindade rolli (korrigeeritakse alles 2026.a. </a:t>
            </a:r>
            <a:r>
              <a:rPr lang="et-EE" dirty="0">
                <a:solidFill>
                  <a:prstClr val="black"/>
                </a:solidFill>
                <a:latin typeface="Aptos" panose="02110004020202020204"/>
              </a:rPr>
              <a:t>tagasiulatuvalt)</a:t>
            </a:r>
            <a:endParaRPr kumimoji="0" lang="et-E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F68CC2-B587-4463-A96F-2452FB1255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567" y="1247376"/>
            <a:ext cx="11244864" cy="43353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3DC5638-A7E7-46AF-ABA6-91835AF6ACE8}"/>
              </a:ext>
            </a:extLst>
          </p:cNvPr>
          <p:cNvSpPr txBox="1"/>
          <p:nvPr/>
        </p:nvSpPr>
        <p:spPr>
          <a:xfrm>
            <a:off x="814341" y="1527651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/>
              <a:t>Eesti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101FFC-AEDE-46C8-9868-80C18849E108}"/>
              </a:ext>
            </a:extLst>
          </p:cNvPr>
          <p:cNvSpPr txBox="1"/>
          <p:nvPr/>
        </p:nvSpPr>
        <p:spPr>
          <a:xfrm>
            <a:off x="814341" y="1839404"/>
            <a:ext cx="790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/>
              <a:t>Läti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B754B7-B948-4232-8D9C-C6B75698ED11}"/>
              </a:ext>
            </a:extLst>
          </p:cNvPr>
          <p:cNvSpPr txBox="1"/>
          <p:nvPr/>
        </p:nvSpPr>
        <p:spPr>
          <a:xfrm>
            <a:off x="814341" y="1215898"/>
            <a:ext cx="1071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/>
              <a:t>Leedu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E92693C-AB8B-4178-8320-118C8891D2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23841" y="1275255"/>
            <a:ext cx="190500" cy="128111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EF3B848-6B5F-4ED2-BF0D-0876284D647A}"/>
              </a:ext>
            </a:extLst>
          </p:cNvPr>
          <p:cNvSpPr txBox="1"/>
          <p:nvPr/>
        </p:nvSpPr>
        <p:spPr>
          <a:xfrm>
            <a:off x="814341" y="2237473"/>
            <a:ext cx="962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/>
              <a:t>Soome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4FE62C3-9F27-453B-892F-03CDC0488AD2}"/>
              </a:ext>
            </a:extLst>
          </p:cNvPr>
          <p:cNvSpPr txBox="1"/>
          <p:nvPr/>
        </p:nvSpPr>
        <p:spPr>
          <a:xfrm>
            <a:off x="8371642" y="3244334"/>
            <a:ext cx="2485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b="1" dirty="0"/>
              <a:t>Eesti inflatsioon kiireim</a:t>
            </a:r>
          </a:p>
        </p:txBody>
      </p:sp>
    </p:spTree>
    <p:extLst>
      <p:ext uri="{BB962C8B-B14F-4D97-AF65-F5344CB8AC3E}">
        <p14:creationId xmlns:p14="http://schemas.microsoft.com/office/powerpoint/2010/main" val="15325301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DA9C9F-4218-D6EB-A6E4-8B3E894BD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921" y="271524"/>
            <a:ext cx="10515600" cy="796163"/>
          </a:xfrm>
        </p:spPr>
        <p:txBody>
          <a:bodyPr>
            <a:normAutofit fontScale="90000"/>
          </a:bodyPr>
          <a:lstStyle/>
          <a:p>
            <a:r>
              <a:rPr lang="et-EE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Sisemajanduse kogutoodang elaniku kohta ostuvõime pariteedi alused 2013-2024 (EU27=100)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46A218F-0629-B011-957E-66460F5E974C}"/>
              </a:ext>
            </a:extLst>
          </p:cNvPr>
          <p:cNvSpPr txBox="1"/>
          <p:nvPr/>
        </p:nvSpPr>
        <p:spPr>
          <a:xfrm>
            <a:off x="171635" y="5486400"/>
            <a:ext cx="12020365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Alates 2022.a. Eesti majanduslik konvergents EL keskmise suhtes on peatunud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Kas see on ajutine või püsiv?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t-EE" sz="2000" b="1" dirty="0">
                <a:solidFill>
                  <a:prstClr val="black"/>
                </a:solidFill>
                <a:latin typeface="Aptos" panose="02110004020202020204"/>
              </a:rPr>
              <a:t>Palju selgitusi</a:t>
            </a:r>
            <a:r>
              <a:rPr kumimoji="0" lang="et-E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-  tehnilistest (inflatsiooni ülehindamine) konjunktuursete (</a:t>
            </a:r>
            <a:r>
              <a:rPr lang="et-EE" sz="2000" b="1" dirty="0">
                <a:solidFill>
                  <a:prstClr val="black"/>
                </a:solidFill>
                <a:latin typeface="Aptos" panose="02110004020202020204"/>
              </a:rPr>
              <a:t>nõudluse langus) ja </a:t>
            </a:r>
            <a:r>
              <a:rPr kumimoji="0" lang="et-E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struktuurseteni  (majanduse struktuur)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t-E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556C4A-8ADC-41CD-9728-2A777CA4CD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54" y="1244945"/>
            <a:ext cx="12020365" cy="417043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88EFCDB-0577-4493-911A-3CDA018E1D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70621" y="6431243"/>
            <a:ext cx="1518036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309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E3506-B535-4E0C-852A-8E9FF783B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381" y="311859"/>
            <a:ext cx="10515600" cy="540397"/>
          </a:xfrm>
        </p:spPr>
        <p:txBody>
          <a:bodyPr>
            <a:normAutofit/>
          </a:bodyPr>
          <a:lstStyle/>
          <a:p>
            <a:r>
              <a:rPr lang="et-E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Miks Leedu majandusel on läinud paremini  - erinevad selgitused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9A57F5-826F-4110-8ADA-5587B4CF5D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619" y="1162974"/>
            <a:ext cx="11839113" cy="4500980"/>
          </a:xfrm>
        </p:spPr>
        <p:txBody>
          <a:bodyPr>
            <a:noAutofit/>
          </a:bodyPr>
          <a:lstStyle/>
          <a:p>
            <a:pPr marL="514350" indent="-514350">
              <a:buAutoNum type="alphaLcParenR"/>
            </a:pPr>
            <a:r>
              <a:rPr lang="et-E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Tehnilised</a:t>
            </a:r>
            <a:r>
              <a:rPr lang="et-E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Eestis inflatsioon ülehinnatud =&gt; reaalse majanduskasvu näitajad meil kehvemad </a:t>
            </a:r>
          </a:p>
          <a:p>
            <a:pPr marL="514350" indent="-514350">
              <a:buAutoNum type="alphaLcParenR"/>
            </a:pPr>
            <a:r>
              <a:rPr lang="et-E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Konjunktuuri/nõudluse põhised </a:t>
            </a:r>
            <a:r>
              <a:rPr lang="et-E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Leedu kauba- kui ka teenuste ekspordipartnerite ring enam Kesk-Euroopale orienteeritud.</a:t>
            </a:r>
          </a:p>
          <a:p>
            <a:pPr marL="0" indent="0">
              <a:buNone/>
            </a:pPr>
            <a:r>
              <a:rPr lang="et-E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Eksport hajutatud rohkematele sihtriikidele</a:t>
            </a:r>
          </a:p>
          <a:p>
            <a:pPr marL="0" indent="0">
              <a:buNone/>
            </a:pPr>
            <a:r>
              <a:rPr lang="et-E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Leedu ettevõtete tütarettevõtted välismaal (</a:t>
            </a:r>
            <a:r>
              <a:rPr lang="et-EE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UAB “</a:t>
            </a:r>
            <a:r>
              <a:rPr lang="et-EE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Vilniaus</a:t>
            </a:r>
            <a:r>
              <a:rPr lang="et-EE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t-EE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prekyba</a:t>
            </a:r>
            <a:r>
              <a:rPr lang="et-EE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”– käive 8,1 </a:t>
            </a:r>
            <a:r>
              <a:rPr lang="et-EE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miljr</a:t>
            </a:r>
            <a:r>
              <a:rPr lang="et-EE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EUR</a:t>
            </a:r>
            <a:r>
              <a:rPr lang="et-E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  </a:t>
            </a:r>
          </a:p>
          <a:p>
            <a:pPr marL="0" indent="0">
              <a:buNone/>
            </a:pPr>
            <a:r>
              <a:rPr lang="et-E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Hästi ära kasutatud asukohaeelist (transporditeenused) </a:t>
            </a:r>
          </a:p>
          <a:p>
            <a:pPr marL="0" indent="0">
              <a:buNone/>
            </a:pPr>
            <a:r>
              <a:rPr lang="et-E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t-E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</a:t>
            </a:r>
            <a:r>
              <a:rPr lang="et-E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t-E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Struktuursed</a:t>
            </a:r>
            <a:r>
              <a:rPr lang="et-E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Leedu majandus on mitmekesisema struktuuriga, rohkem suuri ettevõtteid (mastaabisääst, suurem turujõud)</a:t>
            </a:r>
          </a:p>
          <a:p>
            <a:pPr marL="0" indent="0">
              <a:buNone/>
            </a:pPr>
            <a:r>
              <a:rPr lang="et-E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t-E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t-E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Majanduspoliitilised</a:t>
            </a:r>
            <a:r>
              <a:rPr lang="et-E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suurem tähelepanu töötlevale tööstusele (EL tõukefondide vahendite kasutamine seadmete ostuks), eksperimenteerimisjulgus (</a:t>
            </a:r>
            <a:r>
              <a:rPr lang="et-EE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finantsteenused</a:t>
            </a:r>
            <a:r>
              <a:rPr lang="et-E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t-EE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Revolut</a:t>
            </a:r>
            <a:r>
              <a:rPr lang="et-E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04D68A-9BC0-4AC3-8FE2-BDF43E839B97}"/>
              </a:ext>
            </a:extLst>
          </p:cNvPr>
          <p:cNvSpPr txBox="1"/>
          <p:nvPr/>
        </p:nvSpPr>
        <p:spPr>
          <a:xfrm>
            <a:off x="674703" y="5974672"/>
            <a:ext cx="10528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NB! Ei leidnud uuringuid  - </a:t>
            </a:r>
            <a:r>
              <a:rPr lang="et-EE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milline on Leedu kaheks EL NUTS 1 regiooniks jaotamise mõju riigi majandusele? </a:t>
            </a:r>
          </a:p>
        </p:txBody>
      </p:sp>
    </p:spTree>
    <p:extLst>
      <p:ext uri="{BB962C8B-B14F-4D97-AF65-F5344CB8AC3E}">
        <p14:creationId xmlns:p14="http://schemas.microsoft.com/office/powerpoint/2010/main" val="4676366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A88CA-3FEF-49D1-A043-B57D7E854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847" y="113313"/>
            <a:ext cx="11368597" cy="952007"/>
          </a:xfrm>
        </p:spPr>
        <p:txBody>
          <a:bodyPr>
            <a:normAutofit/>
          </a:bodyPr>
          <a:lstStyle/>
          <a:p>
            <a:pPr algn="ctr"/>
            <a:r>
              <a:rPr lang="et-EE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Eesti kaupade eksport võrreldes Läti ja Leeduga </a:t>
            </a:r>
            <a:r>
              <a:rPr lang="et-EE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(miljardites EUR kuus)</a:t>
            </a:r>
            <a:endParaRPr lang="et-EE" sz="20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7E6FA1F-36F3-4CC7-BE5C-1819C9AFAE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142" y="1432410"/>
            <a:ext cx="11939715" cy="465767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1C65332-C902-470C-9677-2336BA9C15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5678" y="875197"/>
            <a:ext cx="1238250" cy="11144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7BB5C4E-DB14-4297-A964-8B1D5CEF3F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826" y="1553592"/>
            <a:ext cx="3831456" cy="157363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8043B9F-751A-4841-BAF2-2144A920E851}"/>
              </a:ext>
            </a:extLst>
          </p:cNvPr>
          <p:cNvSpPr txBox="1"/>
          <p:nvPr/>
        </p:nvSpPr>
        <p:spPr>
          <a:xfrm>
            <a:off x="296849" y="1105709"/>
            <a:ext cx="45808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Ekspordi</a:t>
            </a:r>
            <a:r>
              <a:rPr lang="fi-FI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kasv</a:t>
            </a:r>
            <a:r>
              <a:rPr lang="fi-FI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t-EE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2024.a. võrreldes 2019.a.-ga </a:t>
            </a:r>
            <a:r>
              <a:rPr lang="fi-FI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(%</a:t>
            </a:r>
            <a:r>
              <a:rPr lang="et-EE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0859E2-D155-4808-9850-CE61E160EF51}"/>
              </a:ext>
            </a:extLst>
          </p:cNvPr>
          <p:cNvSpPr txBox="1"/>
          <p:nvPr/>
        </p:nvSpPr>
        <p:spPr>
          <a:xfrm>
            <a:off x="7634796" y="6418555"/>
            <a:ext cx="3110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/>
              <a:t>Trading </a:t>
            </a:r>
            <a:r>
              <a:rPr lang="et-EE" dirty="0" err="1"/>
              <a:t>economics</a:t>
            </a:r>
            <a:r>
              <a:rPr lang="et-EE" dirty="0"/>
              <a:t>, 2025</a:t>
            </a:r>
          </a:p>
        </p:txBody>
      </p:sp>
    </p:spTree>
    <p:extLst>
      <p:ext uri="{BB962C8B-B14F-4D97-AF65-F5344CB8AC3E}">
        <p14:creationId xmlns:p14="http://schemas.microsoft.com/office/powerpoint/2010/main" val="39415152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BA8F2D-6A27-4A2F-A74F-98DD5F471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157" y="86048"/>
            <a:ext cx="10515600" cy="558153"/>
          </a:xfrm>
        </p:spPr>
        <p:txBody>
          <a:bodyPr>
            <a:normAutofit/>
          </a:bodyPr>
          <a:lstStyle/>
          <a:p>
            <a:pPr algn="ctr"/>
            <a:r>
              <a:rPr lang="et-E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Ekspordi TOP-15 sihtriigid 2024.a. Baltikumis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DBB3E3-A0E2-4E2D-B600-C09F53AF40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9315" y="644201"/>
            <a:ext cx="6863664" cy="609885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695D562-EB67-4B83-A794-57F278404B06}"/>
              </a:ext>
            </a:extLst>
          </p:cNvPr>
          <p:cNvSpPr txBox="1"/>
          <p:nvPr/>
        </p:nvSpPr>
        <p:spPr>
          <a:xfrm>
            <a:off x="9987378" y="6347534"/>
            <a:ext cx="2204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err="1"/>
              <a:t>Comtrade</a:t>
            </a:r>
            <a:r>
              <a:rPr lang="et-EE" dirty="0"/>
              <a:t>, 2025</a:t>
            </a:r>
          </a:p>
        </p:txBody>
      </p:sp>
    </p:spTree>
    <p:extLst>
      <p:ext uri="{BB962C8B-B14F-4D97-AF65-F5344CB8AC3E}">
        <p14:creationId xmlns:p14="http://schemas.microsoft.com/office/powerpoint/2010/main" val="41237990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1FD40F5-6C1C-4858-BD60-1513861FD8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582" y="1598146"/>
            <a:ext cx="10972836" cy="18308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CDAA355-47AB-47FA-8684-1396327115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254" y="4403454"/>
            <a:ext cx="11935491" cy="119944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BF507DD-FDB9-433D-B723-6E358639E558}"/>
              </a:ext>
            </a:extLst>
          </p:cNvPr>
          <p:cNvSpPr txBox="1"/>
          <p:nvPr/>
        </p:nvSpPr>
        <p:spPr>
          <a:xfrm>
            <a:off x="955811" y="435005"/>
            <a:ext cx="99282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Eesti, Läti ja Leedu teenuste eksport Euroopa Liidu riikidesse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043EE5-5E18-4369-8B78-238BFCC3BFAA}"/>
              </a:ext>
            </a:extLst>
          </p:cNvPr>
          <p:cNvSpPr txBox="1"/>
          <p:nvPr/>
        </p:nvSpPr>
        <p:spPr>
          <a:xfrm>
            <a:off x="1119081" y="3716172"/>
            <a:ext cx="9601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Eesti, Läti ja Leedu teenuste eksport Euroopa Liidu riikidesse 2024.a. (milj. EUR)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C31C2C0-514C-4A56-AA9E-E672638F1B90}"/>
              </a:ext>
            </a:extLst>
          </p:cNvPr>
          <p:cNvSpPr/>
          <p:nvPr/>
        </p:nvSpPr>
        <p:spPr>
          <a:xfrm>
            <a:off x="8993080" y="4705165"/>
            <a:ext cx="630314" cy="3018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139D1C-96F9-46F7-A8AA-B1A7B74667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8162" y="4705165"/>
            <a:ext cx="652329" cy="31701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2C5D47B-62D7-4434-B282-851DF1ADACC1}"/>
              </a:ext>
            </a:extLst>
          </p:cNvPr>
          <p:cNvSpPr/>
          <p:nvPr/>
        </p:nvSpPr>
        <p:spPr>
          <a:xfrm>
            <a:off x="2698161" y="5323895"/>
            <a:ext cx="652329" cy="30184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CD69A7-DC59-48EA-889F-DDAC670464DF}"/>
              </a:ext>
            </a:extLst>
          </p:cNvPr>
          <p:cNvSpPr/>
          <p:nvPr/>
        </p:nvSpPr>
        <p:spPr>
          <a:xfrm>
            <a:off x="4777015" y="5301061"/>
            <a:ext cx="652329" cy="30184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DE515E9-0333-45A6-A084-0CD1199B14BC}"/>
              </a:ext>
            </a:extLst>
          </p:cNvPr>
          <p:cNvSpPr/>
          <p:nvPr/>
        </p:nvSpPr>
        <p:spPr>
          <a:xfrm>
            <a:off x="6623571" y="5295750"/>
            <a:ext cx="652329" cy="30184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FB641CB-54BC-4C66-94E9-176364ED64AE}"/>
              </a:ext>
            </a:extLst>
          </p:cNvPr>
          <p:cNvSpPr/>
          <p:nvPr/>
        </p:nvSpPr>
        <p:spPr>
          <a:xfrm>
            <a:off x="11302573" y="5312478"/>
            <a:ext cx="652329" cy="30184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C0B90D5-61E4-4F69-B889-CC3B57312A3D}"/>
              </a:ext>
            </a:extLst>
          </p:cNvPr>
          <p:cNvSpPr/>
          <p:nvPr/>
        </p:nvSpPr>
        <p:spPr>
          <a:xfrm>
            <a:off x="8143962" y="5295749"/>
            <a:ext cx="652329" cy="30184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857BF14-09DA-4F5A-A71B-DD3A2667573B}"/>
              </a:ext>
            </a:extLst>
          </p:cNvPr>
          <p:cNvSpPr/>
          <p:nvPr/>
        </p:nvSpPr>
        <p:spPr>
          <a:xfrm>
            <a:off x="1800305" y="5295750"/>
            <a:ext cx="652329" cy="30184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B3E58BE-7217-4CE4-BBF8-A5A600E238E7}"/>
              </a:ext>
            </a:extLst>
          </p:cNvPr>
          <p:cNvSpPr/>
          <p:nvPr/>
        </p:nvSpPr>
        <p:spPr>
          <a:xfrm>
            <a:off x="9740284" y="4679688"/>
            <a:ext cx="630314" cy="3018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A249879-DD15-4BB2-B205-1F70B7C193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43555" y="6363977"/>
            <a:ext cx="1518036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7118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4367</TotalTime>
  <Words>1342</Words>
  <Application>Microsoft Office PowerPoint</Application>
  <PresentationFormat>Widescreen</PresentationFormat>
  <Paragraphs>207</Paragraphs>
  <Slides>39</Slides>
  <Notes>3</Notes>
  <HiddenSlides>2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39</vt:i4>
      </vt:variant>
    </vt:vector>
  </HeadingPairs>
  <TitlesOfParts>
    <vt:vector size="52" baseType="lpstr">
      <vt:lpstr>Aptos</vt:lpstr>
      <vt:lpstr>Aptos Display</vt:lpstr>
      <vt:lpstr>Arial</vt:lpstr>
      <vt:lpstr>Calibri</vt:lpstr>
      <vt:lpstr>Calibri Light</vt:lpstr>
      <vt:lpstr>inherit</vt:lpstr>
      <vt:lpstr>Symbol</vt:lpstr>
      <vt:lpstr>Times New Roman</vt:lpstr>
      <vt:lpstr>Office Theme</vt:lpstr>
      <vt:lpstr>1_Office Theme</vt:lpstr>
      <vt:lpstr>2_Office Theme</vt:lpstr>
      <vt:lpstr>2_Default Design</vt:lpstr>
      <vt:lpstr>1_Default Design</vt:lpstr>
      <vt:lpstr>KONJUNKTUUR JA KONKURENTSIVÕIME: EESTI VÕRDLUS LÄTI, LEEDU JA SOOMEGA </vt:lpstr>
      <vt:lpstr>PowerPoint Presentation</vt:lpstr>
      <vt:lpstr>Eesti Läti Leedu ja Soome nominaalne sisemajanduse kogutoodang 1996-2024 (protsentides v.e.a.)</vt:lpstr>
      <vt:lpstr>Inflatsioon Balti riikides ja Soomes 2021-2025 (%, v.e.a.)</vt:lpstr>
      <vt:lpstr>Sisemajanduse kogutoodang elaniku kohta ostuvõime pariteedi alused 2013-2024 (EU27=100)</vt:lpstr>
      <vt:lpstr>Miks Leedu majandusel on läinud paremini  - erinevad selgitused </vt:lpstr>
      <vt:lpstr>Eesti kaupade eksport võrreldes Läti ja Leeduga (miljardites EUR kuus)</vt:lpstr>
      <vt:lpstr>Ekspordi TOP-15 sihtriigid 2024.a. Baltikumis</vt:lpstr>
      <vt:lpstr>PowerPoint Presentation</vt:lpstr>
      <vt:lpstr>Eesti töötleva tööstuse tööjõukulude rahvusvaheline võrdlus 2004-2024 (ühe tunni tööjõukulud eurodes ja nende muutus protsentides)</vt:lpstr>
      <vt:lpstr>Eesti tööjõu tootlikkuse (lisandväärtuse alusel) ja töökulude suhe Leedu tasemesse 2004-2024 töötlevas tööstuses</vt:lpstr>
      <vt:lpstr>Eesti tööjõu tootlikkuse ja töökulude suhe Läti tasemesse 2004-2024 töötlevas tööstuses</vt:lpstr>
      <vt:lpstr>Eesti tööjõu tootlikkuse ja töökulude suhe Soome tasemesse 2004-2024 töötlevas tööstuses</vt:lpstr>
      <vt:lpstr>PowerPoint Presentation</vt:lpstr>
      <vt:lpstr>Töötleva tööstuse alamharude tööjõu tootlikkuse võrdlus  Eesti, Läti, Leedu ja Soome vahel 2023.a.</vt:lpstr>
      <vt:lpstr>Tööjõu tootlikkuse võrdlus erinevates majandussektorites  Eesti, Läti, Leedu ja Soome vahel 2023.a. </vt:lpstr>
      <vt:lpstr>Kaks väga erinevat majandussektorit Eesti jaoks</vt:lpstr>
      <vt:lpstr>PowerPoint Presentation</vt:lpstr>
      <vt:lpstr>Investeeringud Balti riikides ja Soomes Investeeringute osakaal sisemajanduse kogutoodangust 2015-2023 (%)</vt:lpstr>
      <vt:lpstr>Investeeringute osakaal sisemajanduse kogutoodangust institutsionaalsete sektorite lõikes 2015-2023 (%)</vt:lpstr>
      <vt:lpstr>Töötleva tööstuse investeeringud </vt:lpstr>
      <vt:lpstr>Investeeringud Balti riikides ja Soomes (kapitali kogumahutus põhivarasse, protsentides SKPst) </vt:lpstr>
      <vt:lpstr>PowerPoint Presentation</vt:lpstr>
      <vt:lpstr>Eesti edestab naabreid enamike Innovation Scoreboardi mõõdikute järgi. Suurim on vahe teadustulemustes ja T&amp;A kuludes. </vt:lpstr>
      <vt:lpstr>PowerPoint Presentation</vt:lpstr>
      <vt:lpstr>Baltimaade ja Soome kogukulutused TA tegevustele 2014-2024 (%, SKPst)</vt:lpstr>
      <vt:lpstr>Eestis investeeritakse T&amp;A-sse teistest Balti riikidest rohkem.  Soomega on vahe endiselt suur.</vt:lpstr>
      <vt:lpstr>Ärisektori ja töötleva tööstuse teadus-arendus investeeringud  2014 ja 2023 a. (milj. eurodes)  ja kasv kordades</vt:lpstr>
      <vt:lpstr>Ärisektori teadus-arendusinvesteeringud ühe elaniku kohta 2014-2023 (Eurodes)</vt:lpstr>
      <vt:lpstr>PowerPoint Presentation</vt:lpstr>
      <vt:lpstr>PowerPoint Presentation</vt:lpstr>
      <vt:lpstr>Riigi tugi ettevõtete teadus- ja arendustegevusele on OECD keskmisega võrreldes napp kõigis Balti riikides.  </vt:lpstr>
      <vt:lpstr>Näiteid maksumeetmetest Leedus</vt:lpstr>
      <vt:lpstr>Kokkuvõtteks</vt:lpstr>
      <vt:lpstr> Eesti majandusel on omad tugevused - kas Eesti ettevõtete jõupingutused on loonud eeldused tõsta konkurentsivõime kõrgemasse liigasse?</vt:lpstr>
      <vt:lpstr>PowerPoint Presentation</vt:lpstr>
      <vt:lpstr>Sõjaliste kulutuste osakaal SKT-st Soomes ja Balti riikides 2001-2024</vt:lpstr>
      <vt:lpstr>Maksutulud elaniku kohta 2023  (Euroopa Liidu tõukefondideta)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Urmas Varblane</dc:creator>
  <cp:lastModifiedBy>Urmas Varblane</cp:lastModifiedBy>
  <cp:revision>82</cp:revision>
  <cp:lastPrinted>2025-09-18T06:32:27Z</cp:lastPrinted>
  <dcterms:created xsi:type="dcterms:W3CDTF">2025-09-10T14:44:32Z</dcterms:created>
  <dcterms:modified xsi:type="dcterms:W3CDTF">2025-09-22T05:56:03Z</dcterms:modified>
</cp:coreProperties>
</file>