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4"/>
  </p:notesMasterIdLst>
  <p:sldIdLst>
    <p:sldId id="256" r:id="rId5"/>
    <p:sldId id="2141412456" r:id="rId6"/>
    <p:sldId id="261" r:id="rId7"/>
    <p:sldId id="2141412454" r:id="rId8"/>
    <p:sldId id="278" r:id="rId9"/>
    <p:sldId id="262" r:id="rId10"/>
    <p:sldId id="263" r:id="rId11"/>
    <p:sldId id="257" r:id="rId12"/>
    <p:sldId id="268" r:id="rId13"/>
    <p:sldId id="267" r:id="rId14"/>
    <p:sldId id="2141412399" r:id="rId15"/>
    <p:sldId id="2141412400" r:id="rId16"/>
    <p:sldId id="2141412401" r:id="rId17"/>
    <p:sldId id="2141412431" r:id="rId18"/>
    <p:sldId id="2141412402" r:id="rId19"/>
    <p:sldId id="2141412443" r:id="rId20"/>
    <p:sldId id="2141412457" r:id="rId21"/>
    <p:sldId id="279" r:id="rId22"/>
    <p:sldId id="2141412455" r:id="rId23"/>
  </p:sldIdLst>
  <p:sldSz cx="12192000" cy="6858000"/>
  <p:notesSz cx="6669088" cy="9926638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2A6C7B0-6275-4D04-A768-34ACA368DF75}">
          <p14:sldIdLst>
            <p14:sldId id="256"/>
            <p14:sldId id="2141412456"/>
            <p14:sldId id="261"/>
            <p14:sldId id="2141412454"/>
            <p14:sldId id="278"/>
            <p14:sldId id="262"/>
            <p14:sldId id="263"/>
            <p14:sldId id="257"/>
            <p14:sldId id="268"/>
            <p14:sldId id="267"/>
            <p14:sldId id="2141412399"/>
            <p14:sldId id="2141412400"/>
            <p14:sldId id="2141412401"/>
            <p14:sldId id="2141412431"/>
            <p14:sldId id="2141412402"/>
            <p14:sldId id="2141412443"/>
            <p14:sldId id="2141412457"/>
            <p14:sldId id="279"/>
            <p14:sldId id="214141245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6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B7CB14-6EF5-5F15-D76D-8F2BDE681F4C}" v="6" dt="2025-12-18T11:51:31.551"/>
    <p1510:client id="{53CC71C5-62C1-4B89-8658-63B80791E313}" v="14" dt="2025-12-18T08:26:12.389"/>
    <p1510:client id="{98EE2017-706B-BE6C-04BC-7817C63F6CD7}" v="15" dt="2025-12-18T11:40:39.640"/>
    <p1510:client id="{9DDC8D73-1F1E-BFB7-0936-3CC013A79A48}" v="3" dt="2025-12-18T11:27:53.590"/>
    <p1510:client id="{A16AE9C3-8C1D-F903-7EBE-B0223AA5E89C}" v="8" dt="2025-12-18T11:48:12.327"/>
    <p1510:client id="{D59EC11D-3D5D-C535-3A26-18CC92725224}" v="24" dt="2025-12-18T11:26:21.1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269539-99F6-46E9-A59F-01832BBF1723}" type="datetimeFigureOut">
              <a:rPr lang="et-EE" smtClean="0"/>
              <a:t>18.12.2025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F091B4-C74A-4858-96B9-72F90943683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77490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" name="Google Shape;79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91ea2291f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g391ea2291f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91ea2291fc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g391ea2291fc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6 </a:t>
            </a:r>
            <a:r>
              <a:rPr lang="en-GB" err="1"/>
              <a:t>aastaga</a:t>
            </a:r>
            <a:r>
              <a:rPr lang="en-GB"/>
              <a:t> on </a:t>
            </a:r>
            <a:r>
              <a:rPr lang="en-GB" err="1"/>
              <a:t>enim</a:t>
            </a:r>
            <a:r>
              <a:rPr lang="en-GB"/>
              <a:t> </a:t>
            </a:r>
            <a:r>
              <a:rPr lang="en-GB" err="1"/>
              <a:t>kasvanud</a:t>
            </a:r>
            <a:r>
              <a:rPr lang="en-GB"/>
              <a:t> </a:t>
            </a:r>
            <a:r>
              <a:rPr lang="en-GB" err="1"/>
              <a:t>sotsiaalkaitse</a:t>
            </a:r>
            <a:r>
              <a:rPr lang="en-GB"/>
              <a:t> ja </a:t>
            </a:r>
            <a:r>
              <a:rPr lang="en-GB" err="1"/>
              <a:t>tervishoiu</a:t>
            </a:r>
            <a:r>
              <a:rPr lang="en-GB"/>
              <a:t> </a:t>
            </a:r>
            <a:r>
              <a:rPr lang="en-GB" err="1"/>
              <a:t>rahastus</a:t>
            </a:r>
            <a:r>
              <a:rPr lang="en-GB"/>
              <a:t> (</a:t>
            </a:r>
            <a:r>
              <a:rPr lang="en-GB" err="1"/>
              <a:t>kokku</a:t>
            </a:r>
            <a:r>
              <a:rPr lang="en-GB"/>
              <a:t> 48%)</a:t>
            </a:r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F091B4-C74A-4858-96B9-72F90943683E}" type="slidenum">
              <a:rPr lang="et-EE" smtClean="0"/>
              <a:t>6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211674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en-GB" err="1"/>
              <a:t>Majandus</a:t>
            </a:r>
            <a:r>
              <a:rPr lang="en-GB"/>
              <a:t> on </a:t>
            </a:r>
            <a:r>
              <a:rPr lang="en-GB" err="1"/>
              <a:t>kriisides</a:t>
            </a:r>
            <a:r>
              <a:rPr lang="en-GB"/>
              <a:t> </a:t>
            </a:r>
            <a:r>
              <a:rPr lang="en-GB" err="1"/>
              <a:t>kasvanud</a:t>
            </a:r>
            <a:r>
              <a:rPr lang="en-GB"/>
              <a:t> </a:t>
            </a:r>
            <a:r>
              <a:rPr lang="en-GB" err="1"/>
              <a:t>nominaalselt</a:t>
            </a:r>
            <a:r>
              <a:rPr lang="en-GB"/>
              <a:t> 45%, RE </a:t>
            </a:r>
            <a:r>
              <a:rPr lang="en-GB" err="1"/>
              <a:t>kulud</a:t>
            </a:r>
            <a:r>
              <a:rPr lang="en-GB"/>
              <a:t> </a:t>
            </a:r>
            <a:r>
              <a:rPr lang="en-GB" err="1"/>
              <a:t>samal</a:t>
            </a:r>
            <a:r>
              <a:rPr lang="en-GB"/>
              <a:t> </a:t>
            </a:r>
            <a:r>
              <a:rPr lang="en-GB" err="1"/>
              <a:t>ajal</a:t>
            </a:r>
            <a:r>
              <a:rPr lang="en-GB"/>
              <a:t> pea 70%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en-GB"/>
              <a:t>Majanduskasvu </a:t>
            </a:r>
            <a:r>
              <a:rPr lang="en-GB" err="1"/>
              <a:t>tempot</a:t>
            </a:r>
            <a:r>
              <a:rPr lang="en-GB"/>
              <a:t> </a:t>
            </a:r>
            <a:r>
              <a:rPr lang="en-GB" err="1"/>
              <a:t>ületav</a:t>
            </a:r>
            <a:r>
              <a:rPr lang="en-GB"/>
              <a:t> </a:t>
            </a:r>
            <a:r>
              <a:rPr lang="en-GB" err="1"/>
              <a:t>kulukasv</a:t>
            </a:r>
            <a:r>
              <a:rPr lang="en-GB"/>
              <a:t> 2025.a </a:t>
            </a:r>
            <a:r>
              <a:rPr lang="en-GB" err="1"/>
              <a:t>kokku</a:t>
            </a:r>
            <a:r>
              <a:rPr lang="en-GB"/>
              <a:t> 2,5 </a:t>
            </a:r>
            <a:r>
              <a:rPr lang="en-GB" err="1"/>
              <a:t>mld</a:t>
            </a:r>
            <a:r>
              <a:rPr lang="en-GB"/>
              <a:t> </a:t>
            </a:r>
            <a:r>
              <a:rPr lang="en-GB" err="1"/>
              <a:t>eurot</a:t>
            </a:r>
            <a:endParaRPr lang="en-GB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en-GB"/>
              <a:t>2020-2025 </a:t>
            </a:r>
            <a:r>
              <a:rPr lang="en-GB" err="1"/>
              <a:t>eearvedefitsiidid</a:t>
            </a:r>
            <a:r>
              <a:rPr lang="en-GB"/>
              <a:t> </a:t>
            </a:r>
            <a:r>
              <a:rPr lang="en-GB" err="1"/>
              <a:t>kokku</a:t>
            </a:r>
            <a:r>
              <a:rPr lang="en-GB"/>
              <a:t> on ca 5 </a:t>
            </a:r>
            <a:r>
              <a:rPr lang="en-GB" err="1"/>
              <a:t>mld</a:t>
            </a:r>
            <a:r>
              <a:rPr lang="en-GB"/>
              <a:t> </a:t>
            </a:r>
            <a:r>
              <a:rPr lang="en-GB" err="1"/>
              <a:t>eurot</a:t>
            </a:r>
            <a:r>
              <a:rPr lang="en-GB"/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/>
              <a:t>2024 </a:t>
            </a:r>
            <a:r>
              <a:rPr lang="en-GB" err="1"/>
              <a:t>jj</a:t>
            </a:r>
            <a:r>
              <a:rPr lang="en-GB"/>
              <a:t> on </a:t>
            </a:r>
            <a:r>
              <a:rPr lang="en-GB" err="1"/>
              <a:t>prognoositud</a:t>
            </a:r>
            <a:r>
              <a:rPr lang="en-GB"/>
              <a:t> </a:t>
            </a:r>
            <a:r>
              <a:rPr lang="en-GB" err="1"/>
              <a:t>andmed</a:t>
            </a:r>
            <a:endParaRPr lang="et-EE"/>
          </a:p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F091B4-C74A-4858-96B9-72F90943683E}" type="slidenum">
              <a:rPr lang="et-EE" smtClean="0"/>
              <a:t>7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213342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2025.a RE </a:t>
            </a:r>
            <a:r>
              <a:rPr lang="en-GB" err="1"/>
              <a:t>kulud</a:t>
            </a:r>
            <a:r>
              <a:rPr lang="en-GB"/>
              <a:t> </a:t>
            </a:r>
            <a:r>
              <a:rPr lang="en-GB" err="1"/>
              <a:t>kasvasid</a:t>
            </a:r>
            <a:r>
              <a:rPr lang="en-GB"/>
              <a:t> 500 </a:t>
            </a:r>
            <a:r>
              <a:rPr lang="en-GB" err="1"/>
              <a:t>mln</a:t>
            </a:r>
            <a:r>
              <a:rPr lang="en-GB"/>
              <a:t> </a:t>
            </a:r>
            <a:r>
              <a:rPr lang="en-GB" err="1"/>
              <a:t>võrra</a:t>
            </a:r>
            <a:r>
              <a:rPr lang="en-GB"/>
              <a:t> </a:t>
            </a:r>
            <a:r>
              <a:rPr lang="en-GB" err="1"/>
              <a:t>vaid</a:t>
            </a:r>
            <a:r>
              <a:rPr lang="en-GB"/>
              <a:t> </a:t>
            </a:r>
            <a:r>
              <a:rPr lang="en-GB" err="1"/>
              <a:t>indekseerimise</a:t>
            </a:r>
            <a:r>
              <a:rPr lang="en-GB"/>
              <a:t> </a:t>
            </a:r>
            <a:r>
              <a:rPr lang="en-GB" err="1"/>
              <a:t>tulemusena</a:t>
            </a:r>
            <a:r>
              <a:rPr lang="en-GB"/>
              <a:t> ka </a:t>
            </a:r>
            <a:r>
              <a:rPr lang="en-GB" err="1"/>
              <a:t>ilma</a:t>
            </a:r>
            <a:r>
              <a:rPr lang="en-GB"/>
              <a:t> </a:t>
            </a:r>
            <a:r>
              <a:rPr lang="en-GB" err="1"/>
              <a:t>kaitsekuludeta</a:t>
            </a:r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F091B4-C74A-4858-96B9-72F90943683E}" type="slidenum">
              <a:rPr lang="et-EE" smtClean="0"/>
              <a:t>8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874056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r>
              <a:rPr lang="en-GB" err="1"/>
              <a:t>Keskmiselt</a:t>
            </a:r>
            <a:r>
              <a:rPr lang="en-GB"/>
              <a:t> </a:t>
            </a:r>
            <a:r>
              <a:rPr lang="en-GB" err="1"/>
              <a:t>kasvab</a:t>
            </a:r>
            <a:r>
              <a:rPr lang="en-GB"/>
              <a:t> </a:t>
            </a:r>
            <a:r>
              <a:rPr lang="en-GB" err="1"/>
              <a:t>puudujääk</a:t>
            </a:r>
            <a:r>
              <a:rPr lang="en-GB"/>
              <a:t> 2050. </a:t>
            </a:r>
            <a:r>
              <a:rPr lang="en-GB" err="1"/>
              <a:t>aastani</a:t>
            </a:r>
            <a:r>
              <a:rPr lang="en-GB"/>
              <a:t> ca 6000 </a:t>
            </a:r>
            <a:r>
              <a:rPr lang="en-GB" err="1"/>
              <a:t>tööealise</a:t>
            </a:r>
            <a:r>
              <a:rPr lang="en-GB"/>
              <a:t> </a:t>
            </a:r>
            <a:r>
              <a:rPr lang="en-GB" err="1"/>
              <a:t>elaniku</a:t>
            </a:r>
            <a:r>
              <a:rPr lang="en-GB"/>
              <a:t> </a:t>
            </a:r>
            <a:r>
              <a:rPr lang="en-GB" err="1"/>
              <a:t>võrra</a:t>
            </a:r>
            <a:r>
              <a:rPr lang="en-GB"/>
              <a:t> </a:t>
            </a:r>
            <a:r>
              <a:rPr lang="en-GB" err="1"/>
              <a:t>aastas</a:t>
            </a:r>
            <a:r>
              <a:rPr lang="en-GB"/>
              <a:t> </a:t>
            </a:r>
            <a:r>
              <a:rPr lang="en-GB" err="1"/>
              <a:t>selleks</a:t>
            </a:r>
            <a:r>
              <a:rPr lang="en-GB"/>
              <a:t>, et </a:t>
            </a:r>
            <a:r>
              <a:rPr lang="en-GB" err="1"/>
              <a:t>säilitada</a:t>
            </a:r>
            <a:r>
              <a:rPr lang="en-GB"/>
              <a:t> 2021 </a:t>
            </a:r>
            <a:r>
              <a:rPr lang="en-GB" err="1"/>
              <a:t>ülalpeetavate</a:t>
            </a:r>
            <a:r>
              <a:rPr lang="en-GB"/>
              <a:t>/</a:t>
            </a:r>
            <a:r>
              <a:rPr lang="en-GB" err="1"/>
              <a:t>tööealiste</a:t>
            </a:r>
            <a:r>
              <a:rPr lang="en-GB"/>
              <a:t> </a:t>
            </a:r>
            <a:r>
              <a:rPr lang="en-GB" err="1"/>
              <a:t>suhtarv</a:t>
            </a:r>
            <a:r>
              <a:rPr lang="en-GB"/>
              <a:t>. </a:t>
            </a:r>
          </a:p>
          <a:p>
            <a:pPr marL="228600" indent="-228600">
              <a:buAutoNum type="arabicParenR"/>
            </a:pPr>
            <a:r>
              <a:rPr lang="en-GB" err="1"/>
              <a:t>Lisandväärtus</a:t>
            </a:r>
            <a:r>
              <a:rPr lang="en-GB"/>
              <a:t> </a:t>
            </a:r>
            <a:r>
              <a:rPr lang="en-GB" err="1"/>
              <a:t>tõuseb</a:t>
            </a:r>
            <a:r>
              <a:rPr lang="en-GB"/>
              <a:t> </a:t>
            </a:r>
            <a:r>
              <a:rPr lang="en-GB" err="1"/>
              <a:t>loodetavasti</a:t>
            </a:r>
            <a:r>
              <a:rPr lang="en-GB"/>
              <a:t> ka, </a:t>
            </a:r>
            <a:r>
              <a:rPr lang="en-GB" err="1"/>
              <a:t>kuid</a:t>
            </a:r>
            <a:r>
              <a:rPr lang="en-GB"/>
              <a:t> </a:t>
            </a:r>
            <a:r>
              <a:rPr lang="en-GB" err="1"/>
              <a:t>suhteline</a:t>
            </a:r>
            <a:r>
              <a:rPr lang="en-GB"/>
              <a:t> </a:t>
            </a:r>
            <a:r>
              <a:rPr lang="en-GB" err="1"/>
              <a:t>puudujääk</a:t>
            </a:r>
            <a:r>
              <a:rPr lang="en-GB"/>
              <a:t> </a:t>
            </a:r>
            <a:r>
              <a:rPr lang="en-GB" err="1"/>
              <a:t>kasvab</a:t>
            </a:r>
            <a:r>
              <a:rPr lang="en-GB"/>
              <a:t> </a:t>
            </a:r>
            <a:r>
              <a:rPr lang="en-GB" err="1"/>
              <a:t>ikkagi</a:t>
            </a:r>
            <a:r>
              <a:rPr lang="en-GB"/>
              <a:t> – </a:t>
            </a:r>
            <a:r>
              <a:rPr lang="en-GB" err="1"/>
              <a:t>pensionid</a:t>
            </a:r>
            <a:r>
              <a:rPr lang="en-GB"/>
              <a:t> ja </a:t>
            </a:r>
            <a:r>
              <a:rPr lang="en-GB" err="1"/>
              <a:t>toetused</a:t>
            </a:r>
            <a:r>
              <a:rPr lang="en-GB"/>
              <a:t> </a:t>
            </a:r>
            <a:r>
              <a:rPr lang="en-GB" err="1"/>
              <a:t>võrreldes</a:t>
            </a:r>
            <a:r>
              <a:rPr lang="en-GB"/>
              <a:t> </a:t>
            </a:r>
            <a:r>
              <a:rPr lang="en-GB" err="1"/>
              <a:t>palkadega</a:t>
            </a:r>
            <a:r>
              <a:rPr lang="en-GB"/>
              <a:t> </a:t>
            </a:r>
            <a:r>
              <a:rPr lang="en-GB" err="1"/>
              <a:t>väiksemad</a:t>
            </a:r>
            <a:r>
              <a:rPr lang="en-GB"/>
              <a:t>, </a:t>
            </a:r>
            <a:r>
              <a:rPr lang="en-GB" err="1"/>
              <a:t>tervishoiurahastuse</a:t>
            </a:r>
            <a:r>
              <a:rPr lang="en-GB"/>
              <a:t> </a:t>
            </a:r>
            <a:r>
              <a:rPr lang="en-GB" err="1"/>
              <a:t>vajadus</a:t>
            </a:r>
            <a:r>
              <a:rPr lang="en-GB"/>
              <a:t> </a:t>
            </a:r>
            <a:r>
              <a:rPr lang="en-GB" err="1"/>
              <a:t>kasvab</a:t>
            </a:r>
            <a:r>
              <a:rPr lang="en-GB"/>
              <a:t>, kuna </a:t>
            </a:r>
            <a:r>
              <a:rPr lang="en-GB" err="1"/>
              <a:t>kulud</a:t>
            </a:r>
            <a:r>
              <a:rPr lang="en-GB"/>
              <a:t> </a:t>
            </a:r>
            <a:r>
              <a:rPr lang="en-GB" err="1"/>
              <a:t>kasvavad</a:t>
            </a:r>
            <a:r>
              <a:rPr lang="en-GB"/>
              <a:t> 50+ </a:t>
            </a:r>
            <a:r>
              <a:rPr lang="en-GB" err="1"/>
              <a:t>vanusest</a:t>
            </a:r>
            <a:r>
              <a:rPr lang="en-GB"/>
              <a:t> </a:t>
            </a:r>
            <a:r>
              <a:rPr lang="en-GB" err="1"/>
              <a:t>hüppeliselt</a:t>
            </a:r>
            <a:r>
              <a:rPr lang="en-GB"/>
              <a:t>.</a:t>
            </a:r>
          </a:p>
          <a:p>
            <a:pPr marL="228600" indent="-228600">
              <a:buAutoNum type="arabicParenR"/>
            </a:pPr>
            <a:r>
              <a:rPr lang="en-GB" err="1"/>
              <a:t>Hõivemäära</a:t>
            </a:r>
            <a:r>
              <a:rPr lang="en-GB"/>
              <a:t> </a:t>
            </a:r>
            <a:r>
              <a:rPr lang="en-GB" err="1"/>
              <a:t>saab</a:t>
            </a:r>
            <a:r>
              <a:rPr lang="en-GB"/>
              <a:t> </a:t>
            </a:r>
            <a:r>
              <a:rPr lang="en-GB" err="1"/>
              <a:t>kindlasti</a:t>
            </a:r>
            <a:r>
              <a:rPr lang="en-GB"/>
              <a:t> </a:t>
            </a:r>
            <a:r>
              <a:rPr lang="en-GB" err="1"/>
              <a:t>kasvatada</a:t>
            </a:r>
            <a:r>
              <a:rPr lang="en-GB"/>
              <a:t>, </a:t>
            </a:r>
            <a:r>
              <a:rPr lang="en-GB" err="1"/>
              <a:t>kuid</a:t>
            </a:r>
            <a:r>
              <a:rPr lang="en-GB"/>
              <a:t> </a:t>
            </a:r>
            <a:r>
              <a:rPr lang="en-GB" err="1"/>
              <a:t>mitte</a:t>
            </a:r>
            <a:r>
              <a:rPr lang="en-GB"/>
              <a:t> </a:t>
            </a:r>
            <a:r>
              <a:rPr lang="en-GB" err="1"/>
              <a:t>oluliselt</a:t>
            </a:r>
            <a:r>
              <a:rPr lang="en-GB"/>
              <a:t> – </a:t>
            </a:r>
            <a:r>
              <a:rPr lang="en-GB" err="1"/>
              <a:t>nii</a:t>
            </a:r>
            <a:r>
              <a:rPr lang="en-GB"/>
              <a:t> </a:t>
            </a:r>
            <a:r>
              <a:rPr lang="en-GB" err="1"/>
              <a:t>üldine</a:t>
            </a:r>
            <a:r>
              <a:rPr lang="en-GB"/>
              <a:t> </a:t>
            </a:r>
            <a:r>
              <a:rPr lang="en-GB" err="1"/>
              <a:t>kui</a:t>
            </a:r>
            <a:r>
              <a:rPr lang="en-GB"/>
              <a:t> </a:t>
            </a:r>
            <a:r>
              <a:rPr lang="en-GB" err="1"/>
              <a:t>vanemaealiste</a:t>
            </a:r>
            <a:r>
              <a:rPr lang="en-GB"/>
              <a:t> </a:t>
            </a:r>
            <a:r>
              <a:rPr lang="en-GB" err="1"/>
              <a:t>hõivemäär</a:t>
            </a:r>
            <a:r>
              <a:rPr lang="en-GB"/>
              <a:t> on </a:t>
            </a:r>
            <a:r>
              <a:rPr lang="en-GB" err="1"/>
              <a:t>Euroopa</a:t>
            </a:r>
            <a:r>
              <a:rPr lang="en-GB"/>
              <a:t> </a:t>
            </a:r>
            <a:r>
              <a:rPr lang="en-GB" err="1"/>
              <a:t>kõrgeimate</a:t>
            </a:r>
            <a:r>
              <a:rPr lang="en-GB"/>
              <a:t> </a:t>
            </a:r>
            <a:r>
              <a:rPr lang="en-GB" err="1"/>
              <a:t>hulgas</a:t>
            </a:r>
            <a:r>
              <a:rPr lang="en-GB"/>
              <a:t>.</a:t>
            </a:r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F091B4-C74A-4858-96B9-72F90943683E}" type="slidenum">
              <a:rPr lang="et-EE" smtClean="0"/>
              <a:t>10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790707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- Alates 2012. </a:t>
            </a:r>
            <a:r>
              <a:rPr lang="en-US" err="1"/>
              <a:t>aastast</a:t>
            </a:r>
            <a:r>
              <a:rPr lang="en-US"/>
              <a:t> on Eesti </a:t>
            </a:r>
            <a:r>
              <a:rPr lang="en-US" err="1"/>
              <a:t>tööjõu</a:t>
            </a:r>
            <a:r>
              <a:rPr lang="en-US"/>
              <a:t> </a:t>
            </a:r>
            <a:r>
              <a:rPr lang="en-US" err="1"/>
              <a:t>tootlikkuse</a:t>
            </a:r>
            <a:r>
              <a:rPr lang="en-US"/>
              <a:t> </a:t>
            </a:r>
            <a:r>
              <a:rPr lang="en-US" err="1"/>
              <a:t>ülekaal</a:t>
            </a:r>
            <a:r>
              <a:rPr lang="en-US"/>
              <a:t> </a:t>
            </a:r>
            <a:r>
              <a:rPr lang="en-US" err="1"/>
              <a:t>Leedu</a:t>
            </a:r>
            <a:r>
              <a:rPr lang="en-US"/>
              <a:t> ees </a:t>
            </a:r>
            <a:r>
              <a:rPr lang="en-US" err="1"/>
              <a:t>pidevalt</a:t>
            </a:r>
            <a:r>
              <a:rPr lang="en-US"/>
              <a:t> </a:t>
            </a:r>
            <a:r>
              <a:rPr lang="en-US" err="1"/>
              <a:t>vähenenud</a:t>
            </a:r>
            <a:r>
              <a:rPr lang="en-US"/>
              <a:t>, 2024. </a:t>
            </a:r>
            <a:r>
              <a:rPr lang="en-US" err="1"/>
              <a:t>aastal</a:t>
            </a:r>
            <a:r>
              <a:rPr lang="en-US"/>
              <a:t> </a:t>
            </a:r>
            <a:r>
              <a:rPr lang="en-US" err="1"/>
              <a:t>võrdsustusid</a:t>
            </a:r>
            <a:r>
              <a:rPr lang="en-US"/>
              <a:t>.</a:t>
            </a:r>
          </a:p>
          <a:p>
            <a:r>
              <a:rPr lang="en-US"/>
              <a:t>- </a:t>
            </a:r>
            <a:r>
              <a:rPr lang="en-US" err="1"/>
              <a:t>Hoolimata</a:t>
            </a:r>
            <a:r>
              <a:rPr lang="en-US"/>
              <a:t> </a:t>
            </a:r>
            <a:r>
              <a:rPr lang="en-US" err="1"/>
              <a:t>Leedu</a:t>
            </a:r>
            <a:r>
              <a:rPr lang="en-US"/>
              <a:t> </a:t>
            </a:r>
            <a:r>
              <a:rPr lang="en-US" err="1"/>
              <a:t>tööjõukulude</a:t>
            </a:r>
            <a:r>
              <a:rPr lang="en-US"/>
              <a:t> </a:t>
            </a:r>
            <a:r>
              <a:rPr lang="en-US" err="1"/>
              <a:t>kiiremale</a:t>
            </a:r>
            <a:r>
              <a:rPr lang="en-US"/>
              <a:t> </a:t>
            </a:r>
            <a:r>
              <a:rPr lang="en-US" err="1"/>
              <a:t>kasvule</a:t>
            </a:r>
            <a:r>
              <a:rPr lang="en-US"/>
              <a:t> on Eesti </a:t>
            </a:r>
            <a:r>
              <a:rPr lang="en-US" err="1"/>
              <a:t>tööjõukulud</a:t>
            </a:r>
            <a:r>
              <a:rPr lang="en-US"/>
              <a:t> 118% </a:t>
            </a:r>
            <a:r>
              <a:rPr lang="en-US" err="1"/>
              <a:t>Leedu</a:t>
            </a:r>
            <a:r>
              <a:rPr lang="en-US"/>
              <a:t> </a:t>
            </a:r>
            <a:r>
              <a:rPr lang="en-US" err="1"/>
              <a:t>tasemest</a:t>
            </a:r>
            <a:r>
              <a:rPr lang="en-US"/>
              <a:t>.</a:t>
            </a:r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F091B4-C74A-4858-96B9-72F90943683E}" type="slidenum">
              <a:rPr lang="et-EE" smtClean="0"/>
              <a:t>11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549740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</a:t>
            </a:r>
            <a:r>
              <a:rPr kumimoji="0" lang="et-EE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Eesti töötleva tööstuse ülekaal Lätist tööjõu tootlikkuses vähenes järsult , kuid on stabiliseerunud (Eesti tase 116%)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</a:t>
            </a:r>
            <a:r>
              <a:rPr kumimoji="0" lang="et-EE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Eesti töökulude tase on pea kolmandiku kõrgem kui Lätis</a:t>
            </a:r>
          </a:p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F091B4-C74A-4858-96B9-72F90943683E}" type="slidenum">
              <a:rPr lang="et-EE" smtClean="0"/>
              <a:t>12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023544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</a:t>
            </a:r>
            <a:r>
              <a:rPr kumimoji="0" lang="et-EE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Eesti töötleva tööstuse tootlikkuse mahajäämus Soomest on  pidevalt vähenenud.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</a:t>
            </a:r>
            <a:r>
              <a:rPr kumimoji="0" lang="et-EE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Eesti tööjõukulude taseme kasv on olnud aga sama kiire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</a:t>
            </a:r>
            <a:r>
              <a:rPr kumimoji="0" lang="et-EE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Nii olemegi 2024.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t-EE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 seisus, kus nii tootlikkus kui tööjõukulud moodustavad 42 protsenti Soome tasemest</a:t>
            </a:r>
          </a:p>
          <a:p>
            <a:endParaRPr lang="et-EE" b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F091B4-C74A-4858-96B9-72F90943683E}" type="slidenum">
              <a:rPr lang="et-EE" smtClean="0"/>
              <a:t>13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154738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et-EE" sz="12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Times New Roman" panose="02020603050405020304" pitchFamily="18" charset="0"/>
              </a:rPr>
              <a:t>töötaja kohta </a:t>
            </a:r>
            <a:r>
              <a:rPr kumimoji="0" lang="et-EE" sz="120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Times New Roman" panose="02020603050405020304" pitchFamily="18" charset="0"/>
              </a:rPr>
              <a:t>komponenditi</a:t>
            </a:r>
            <a:r>
              <a:rPr kumimoji="0" lang="et-EE" sz="12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Times New Roman" panose="02020603050405020304" pitchFamily="18" charset="0"/>
              </a:rPr>
              <a:t> 2005-2023 (tuh. EUR)</a:t>
            </a:r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F091B4-C74A-4858-96B9-72F90943683E}" type="slidenum">
              <a:rPr lang="et-EE" smtClean="0"/>
              <a:t>16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93384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30930-D333-A2F8-E873-0FB091F874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6DD263-230A-41EC-6F9D-B7C9FAAF3D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482A12-17A1-402A-BD6B-6D55013F0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61E56-740D-45B3-AF78-7E2D44472193}" type="datetimeFigureOut">
              <a:rPr lang="et-EE" smtClean="0"/>
              <a:t>18.12.2025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EF5FFF-4537-98E3-F9A5-65D37AD08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D6B11D-C61E-D87C-921F-729E6051F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03D1-D38D-4248-A01B-21BB2A34B40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38022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8996C-3D5D-7343-F2FD-8A5C2C6AA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B5F8E8-CF64-9A0F-BF16-9263E7913F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533A2B-6489-9E39-0360-177223C09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61E56-740D-45B3-AF78-7E2D44472193}" type="datetimeFigureOut">
              <a:rPr lang="et-EE" smtClean="0"/>
              <a:t>18.12.2025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54F877-4174-5BEF-6E6B-4C029217D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CFB0D1-0D83-8782-93FD-63AC5CB4F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03D1-D38D-4248-A01B-21BB2A34B40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01025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479485-8785-C9C2-9D5F-F61286ED55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849F23-DFFB-AD00-1D8D-FF43A3901B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E66E94-F88B-3967-2FDC-8CC6A1D03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61E56-740D-45B3-AF78-7E2D44472193}" type="datetimeFigureOut">
              <a:rPr lang="et-EE" smtClean="0"/>
              <a:t>18.12.2025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64588E-FBCE-5AE6-7776-5EEA16632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955448-7796-AE9E-7FC7-98CFCD4DE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03D1-D38D-4248-A01B-21BB2A34B40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710903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ealkiri + tekst + pilt">
  <p:cSld name="Pealkiri + tekst + pil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3"/>
          <p:cNvSpPr>
            <a:spLocks noGrp="1"/>
          </p:cNvSpPr>
          <p:nvPr>
            <p:ph type="pic" idx="2"/>
          </p:nvPr>
        </p:nvSpPr>
        <p:spPr>
          <a:xfrm>
            <a:off x="6096000" y="1744460"/>
            <a:ext cx="5761655" cy="4387533"/>
          </a:xfrm>
          <a:prstGeom prst="rect">
            <a:avLst/>
          </a:prstGeom>
          <a:noFill/>
          <a:ln>
            <a:noFill/>
          </a:ln>
        </p:spPr>
      </p:sp>
      <p:sp>
        <p:nvSpPr>
          <p:cNvPr id="13" name="Google Shape;13;p23"/>
          <p:cNvSpPr txBox="1">
            <a:spLocks noGrp="1"/>
          </p:cNvSpPr>
          <p:nvPr>
            <p:ph type="body" idx="1"/>
          </p:nvPr>
        </p:nvSpPr>
        <p:spPr>
          <a:xfrm>
            <a:off x="334345" y="1744460"/>
            <a:ext cx="5585094" cy="43875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23"/>
          <p:cNvSpPr txBox="1">
            <a:spLocks noGrp="1"/>
          </p:cNvSpPr>
          <p:nvPr>
            <p:ph type="title"/>
          </p:nvPr>
        </p:nvSpPr>
        <p:spPr>
          <a:xfrm>
            <a:off x="334345" y="338139"/>
            <a:ext cx="11524861" cy="1338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04297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ealkiri +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ealkiri 1">
            <a:extLst>
              <a:ext uri="{FF2B5EF4-FFF2-40B4-BE49-F238E27FC236}">
                <a16:creationId xmlns:a16="http://schemas.microsoft.com/office/drawing/2014/main" id="{F95607ED-9F06-64F2-D2E0-22C50B2BD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345" y="338139"/>
            <a:ext cx="11524861" cy="1338261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15" name="Teksti kohatäide 14">
            <a:extLst>
              <a:ext uri="{FF2B5EF4-FFF2-40B4-BE49-F238E27FC236}">
                <a16:creationId xmlns:a16="http://schemas.microsoft.com/office/drawing/2014/main" id="{D7D36904-3D2E-8AEE-F971-77EE54B73C5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10"/>
          </p:nvPr>
        </p:nvSpPr>
        <p:spPr>
          <a:xfrm>
            <a:off x="333569" y="1744460"/>
            <a:ext cx="11524860" cy="4907800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</p:spTree>
    <p:extLst>
      <p:ext uri="{BB962C8B-B14F-4D97-AF65-F5344CB8AC3E}">
        <p14:creationId xmlns:p14="http://schemas.microsoft.com/office/powerpoint/2010/main" val="24387349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ealkiri + suur tekst + väike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ldi kohatäide 19">
            <a:extLst>
              <a:ext uri="{FF2B5EF4-FFF2-40B4-BE49-F238E27FC236}">
                <a16:creationId xmlns:a16="http://schemas.microsoft.com/office/drawing/2014/main" id="{A50517FD-A26E-E412-8878-9B1B977DF97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0"/>
          </p:nvPr>
        </p:nvSpPr>
        <p:spPr>
          <a:xfrm>
            <a:off x="8686799" y="1744460"/>
            <a:ext cx="3167149" cy="4387533"/>
          </a:xfrm>
        </p:spPr>
        <p:txBody>
          <a:bodyPr/>
          <a:lstStyle/>
          <a:p>
            <a:endParaRPr lang="et-EE"/>
          </a:p>
        </p:txBody>
      </p:sp>
      <p:sp>
        <p:nvSpPr>
          <p:cNvPr id="4" name="Teksti kohatäide 14">
            <a:extLst>
              <a:ext uri="{FF2B5EF4-FFF2-40B4-BE49-F238E27FC236}">
                <a16:creationId xmlns:a16="http://schemas.microsoft.com/office/drawing/2014/main" id="{BB99E289-E896-5CA5-493C-A1C60FEF25A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11"/>
          </p:nvPr>
        </p:nvSpPr>
        <p:spPr>
          <a:xfrm>
            <a:off x="334345" y="1744459"/>
            <a:ext cx="8195289" cy="4387533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3" name="Pealkiri 1">
            <a:extLst>
              <a:ext uri="{FF2B5EF4-FFF2-40B4-BE49-F238E27FC236}">
                <a16:creationId xmlns:a16="http://schemas.microsoft.com/office/drawing/2014/main" id="{CCC1A77D-E0A1-FC54-069E-22D7C3196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345" y="338139"/>
            <a:ext cx="11524861" cy="1338261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</p:spTree>
    <p:extLst>
      <p:ext uri="{BB962C8B-B14F-4D97-AF65-F5344CB8AC3E}">
        <p14:creationId xmlns:p14="http://schemas.microsoft.com/office/powerpoint/2010/main" val="17127328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ealkiri + tekst">
  <p:cSld name="Pealkiri + teks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>
            <a:spLocks noGrp="1"/>
          </p:cNvSpPr>
          <p:nvPr>
            <p:ph type="title"/>
          </p:nvPr>
        </p:nvSpPr>
        <p:spPr>
          <a:xfrm>
            <a:off x="334345" y="338139"/>
            <a:ext cx="11524861" cy="1338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6"/>
          <p:cNvSpPr txBox="1">
            <a:spLocks noGrp="1"/>
          </p:cNvSpPr>
          <p:nvPr>
            <p:ph type="body" idx="1"/>
          </p:nvPr>
        </p:nvSpPr>
        <p:spPr>
          <a:xfrm>
            <a:off x="333569" y="1744460"/>
            <a:ext cx="11524860" cy="49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17120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99589-A9EA-984D-FC7F-5EAFADF89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C2048A-ED16-5386-F990-2A2B4354D9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5FB1A1-74A4-83EE-3701-04CCDF6E3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61E56-740D-45B3-AF78-7E2D44472193}" type="datetimeFigureOut">
              <a:rPr lang="et-EE" smtClean="0"/>
              <a:t>18.12.2025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6180E6-A17C-F7F3-FA39-B4D13EB93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22566E-EF35-C8C6-1553-B85ABBE34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03D1-D38D-4248-A01B-21BB2A34B40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5332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B34B3-C66C-3796-5E32-9F0D42B22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576F24-F9F0-E2EE-F8C7-EF6D77EF37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D3B703-F0D9-A917-19C8-9A923AEE3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61E56-740D-45B3-AF78-7E2D44472193}" type="datetimeFigureOut">
              <a:rPr lang="et-EE" smtClean="0"/>
              <a:t>18.12.2025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14AB6-BF9C-C15F-CA04-3701DB270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7C16A5-9606-DBC0-A8C9-2FA773E7C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03D1-D38D-4248-A01B-21BB2A34B40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91178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9494E-39F9-A9F3-EE96-9F32EC7A9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6FE53-846E-4EC2-5388-0081504A3C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4AB070-7A9E-CDBC-3CD9-DC0D2A4489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EE317A-3407-BE2A-8CA6-F5D5C48BB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61E56-740D-45B3-AF78-7E2D44472193}" type="datetimeFigureOut">
              <a:rPr lang="et-EE" smtClean="0"/>
              <a:t>18.12.2025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26B48E-528F-5761-C78F-F9480BEC1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6C2C38-3D95-6694-6D5D-5EC267051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03D1-D38D-4248-A01B-21BB2A34B40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80987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F39CB-738D-88C7-B163-79E5FF466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63C8C6-8A89-8670-D184-428914AA67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519BDC-6A50-4EA9-5C7E-6BD10C5E03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79A630-93FB-8D67-F083-2130C899F4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31AB81-F38C-C2F9-A008-56B3D28A3C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D65386-6710-89BB-5F99-13A51290E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61E56-740D-45B3-AF78-7E2D44472193}" type="datetimeFigureOut">
              <a:rPr lang="et-EE" smtClean="0"/>
              <a:t>18.12.2025</a:t>
            </a:fld>
            <a:endParaRPr lang="et-E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668241-947D-C667-518F-75B8C9967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2D5CC0-5210-9697-3309-763F90FA7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03D1-D38D-4248-A01B-21BB2A34B40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98158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9F639-98C9-0627-2A5F-F4683D933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6E027-4D50-8692-ADB9-C1F6E47C3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61E56-740D-45B3-AF78-7E2D44472193}" type="datetimeFigureOut">
              <a:rPr lang="et-EE" smtClean="0"/>
              <a:t>18.12.2025</a:t>
            </a:fld>
            <a:endParaRPr lang="et-E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EBCC45-3BF6-0090-BD69-02ED36264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1F0601-64D8-44A5-91C5-C82E02169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03D1-D38D-4248-A01B-21BB2A34B40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10516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64F66D-313A-A834-788A-A9EB38B9D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61E56-740D-45B3-AF78-7E2D44472193}" type="datetimeFigureOut">
              <a:rPr lang="et-EE" smtClean="0"/>
              <a:t>18.12.2025</a:t>
            </a:fld>
            <a:endParaRPr lang="et-E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15B95B-7755-C57F-53F1-8D057C93A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3D87B8-06E7-F45B-4074-BC245B175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03D1-D38D-4248-A01B-21BB2A34B40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90211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949C6-F645-6D24-DF1A-8E03FE26B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474F7-1CF6-9BCD-F053-6DDFCD4CD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46C749-BD37-06C2-1364-A035908C68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7287D8-F35A-5E55-E4F7-0B00854AB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61E56-740D-45B3-AF78-7E2D44472193}" type="datetimeFigureOut">
              <a:rPr lang="et-EE" smtClean="0"/>
              <a:t>18.12.2025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6C7346-67E2-DCC7-1165-30016087E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D7568F-81CA-3B23-7F5E-5A42302CF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03D1-D38D-4248-A01B-21BB2A34B40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13170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2B842-C56A-E971-8C5F-AB96C57B1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F7AEE4-89F0-7BA8-DBF4-FFEC83F71F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650CAB-17EC-BF82-5BDA-9E9C556403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8266A8-BFF7-7693-DF74-640D9329A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61E56-740D-45B3-AF78-7E2D44472193}" type="datetimeFigureOut">
              <a:rPr lang="et-EE" smtClean="0"/>
              <a:t>18.12.2025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9247FF-EAF2-217A-2331-EA0037937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FA28B4-8C66-4AA7-383B-A2A6BCA42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03D1-D38D-4248-A01B-21BB2A34B40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35837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24F6E6-A04B-AC59-8D8F-5C0CBD18B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9AF71E-2326-E201-CBE7-3AE71530A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468347-14DE-9A01-CD44-3B1D8E5465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061E56-740D-45B3-AF78-7E2D44472193}" type="datetimeFigureOut">
              <a:rPr lang="et-EE" smtClean="0"/>
              <a:t>18.12.2025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7D8AD2-5CE0-3A87-B47A-9F5187B697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03540B-16AA-B499-5FAB-3232FDE648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4203D1-D38D-4248-A01B-21BB2A34B40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22065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  <p:sldLayoutId id="2147483663" r:id="rId14"/>
    <p:sldLayoutId id="2147483664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F09C1-72A2-627E-9654-544650FA74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38065" y="0"/>
            <a:ext cx="9144000" cy="2387600"/>
          </a:xfrm>
        </p:spPr>
        <p:txBody>
          <a:bodyPr/>
          <a:lstStyle/>
          <a:p>
            <a:r>
              <a:rPr lang="en-GB" err="1">
                <a:solidFill>
                  <a:schemeClr val="bg1"/>
                </a:solidFill>
              </a:rPr>
              <a:t>Kuidas</a:t>
            </a:r>
            <a:r>
              <a:rPr lang="en-GB">
                <a:solidFill>
                  <a:schemeClr val="bg1"/>
                </a:solidFill>
              </a:rPr>
              <a:t> </a:t>
            </a:r>
            <a:r>
              <a:rPr lang="en-GB" err="1">
                <a:solidFill>
                  <a:schemeClr val="bg1"/>
                </a:solidFill>
              </a:rPr>
              <a:t>juhime</a:t>
            </a:r>
            <a:r>
              <a:rPr lang="en-GB">
                <a:solidFill>
                  <a:schemeClr val="bg1"/>
                </a:solidFill>
              </a:rPr>
              <a:t> Eesti </a:t>
            </a:r>
            <a:r>
              <a:rPr lang="en-GB" err="1">
                <a:solidFill>
                  <a:schemeClr val="bg1"/>
                </a:solidFill>
              </a:rPr>
              <a:t>majanduse</a:t>
            </a:r>
            <a:r>
              <a:rPr lang="en-GB">
                <a:solidFill>
                  <a:schemeClr val="bg1"/>
                </a:solidFill>
              </a:rPr>
              <a:t> kõrgliigasse?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2650C4-448C-27B0-4369-0BFC2C2EED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538065" y="2387600"/>
            <a:ext cx="9144000" cy="1655762"/>
          </a:xfrm>
        </p:spPr>
        <p:txBody>
          <a:bodyPr/>
          <a:lstStyle/>
          <a:p>
            <a:r>
              <a:rPr lang="en-GB">
                <a:solidFill>
                  <a:schemeClr val="bg1"/>
                </a:solidFill>
              </a:rPr>
              <a:t>Hando Sutter</a:t>
            </a:r>
          </a:p>
          <a:p>
            <a:r>
              <a:rPr lang="en-GB">
                <a:solidFill>
                  <a:schemeClr val="bg1"/>
                </a:solidFill>
              </a:rPr>
              <a:t>Eesti Tööandjate </a:t>
            </a:r>
            <a:r>
              <a:rPr lang="en-GB" err="1">
                <a:solidFill>
                  <a:schemeClr val="bg1"/>
                </a:solidFill>
              </a:rPr>
              <a:t>Keskliidu</a:t>
            </a:r>
            <a:r>
              <a:rPr lang="en-GB">
                <a:solidFill>
                  <a:schemeClr val="bg1"/>
                </a:solidFill>
              </a:rPr>
              <a:t> </a:t>
            </a:r>
            <a:r>
              <a:rPr lang="en-GB" err="1">
                <a:solidFill>
                  <a:schemeClr val="bg1"/>
                </a:solidFill>
              </a:rPr>
              <a:t>tegevjuht</a:t>
            </a:r>
            <a:endParaRPr lang="en-GB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37055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A9020E68-5589-8AED-322E-A1085363C0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856" y="1330413"/>
            <a:ext cx="10067731" cy="490350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E39E239-D4C6-F134-5DB2-57CA7D22944E}"/>
              </a:ext>
            </a:extLst>
          </p:cNvPr>
          <p:cNvSpPr txBox="1"/>
          <p:nvPr/>
        </p:nvSpPr>
        <p:spPr>
          <a:xfrm>
            <a:off x="429208" y="6233920"/>
            <a:ext cx="28645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err="1"/>
              <a:t>Allikas</a:t>
            </a:r>
            <a:r>
              <a:rPr lang="en-GB" sz="1100"/>
              <a:t>: </a:t>
            </a:r>
            <a:r>
              <a:rPr lang="en-GB" sz="1100" err="1"/>
              <a:t>EUROSTATi</a:t>
            </a:r>
            <a:r>
              <a:rPr lang="en-GB" sz="1100"/>
              <a:t> </a:t>
            </a:r>
            <a:r>
              <a:rPr lang="en-GB" sz="1100" err="1"/>
              <a:t>rahvastikuprognoos</a:t>
            </a:r>
            <a:endParaRPr lang="et-EE" sz="11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984F49-7933-03F6-0D38-10CAC3EF1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795" y="0"/>
            <a:ext cx="10666641" cy="1325563"/>
          </a:xfrm>
        </p:spPr>
        <p:txBody>
          <a:bodyPr>
            <a:normAutofit/>
          </a:bodyPr>
          <a:lstStyle/>
          <a:p>
            <a:r>
              <a:rPr lang="en-GB" sz="4000" err="1"/>
              <a:t>Riigirahanduse</a:t>
            </a:r>
            <a:r>
              <a:rPr lang="en-GB" sz="4000"/>
              <a:t> </a:t>
            </a:r>
            <a:r>
              <a:rPr lang="en-GB" sz="4000" err="1"/>
              <a:t>suur</a:t>
            </a:r>
            <a:r>
              <a:rPr lang="en-GB" sz="4000"/>
              <a:t> </a:t>
            </a:r>
            <a:r>
              <a:rPr lang="en-GB" sz="4000" err="1"/>
              <a:t>küsimus</a:t>
            </a:r>
            <a:r>
              <a:rPr lang="en-GB" sz="4000"/>
              <a:t> – </a:t>
            </a:r>
            <a:r>
              <a:rPr lang="en-GB" sz="4000" err="1"/>
              <a:t>kuidas</a:t>
            </a:r>
            <a:r>
              <a:rPr lang="en-GB" sz="4000"/>
              <a:t> </a:t>
            </a:r>
            <a:r>
              <a:rPr lang="en-GB" sz="4000" err="1"/>
              <a:t>riiki</a:t>
            </a:r>
            <a:r>
              <a:rPr lang="en-GB" sz="4000"/>
              <a:t> </a:t>
            </a:r>
            <a:r>
              <a:rPr lang="en-GB" sz="4000" err="1"/>
              <a:t>üha</a:t>
            </a:r>
            <a:r>
              <a:rPr lang="en-GB" sz="4000"/>
              <a:t> </a:t>
            </a:r>
            <a:r>
              <a:rPr lang="en-GB" sz="4000" err="1"/>
              <a:t>väiksema</a:t>
            </a:r>
            <a:r>
              <a:rPr lang="en-GB" sz="4000"/>
              <a:t> </a:t>
            </a:r>
            <a:r>
              <a:rPr lang="en-GB" sz="4000" err="1"/>
              <a:t>tööealise</a:t>
            </a:r>
            <a:r>
              <a:rPr lang="en-GB" sz="4000"/>
              <a:t> </a:t>
            </a:r>
            <a:r>
              <a:rPr lang="en-GB" sz="4000" err="1"/>
              <a:t>elanikkonnaga</a:t>
            </a:r>
            <a:r>
              <a:rPr lang="en-GB" sz="4000"/>
              <a:t> </a:t>
            </a:r>
            <a:r>
              <a:rPr lang="en-GB" sz="4000" err="1"/>
              <a:t>ülal</a:t>
            </a:r>
            <a:r>
              <a:rPr lang="en-GB" sz="4000"/>
              <a:t> </a:t>
            </a:r>
            <a:r>
              <a:rPr lang="en-GB" sz="4000" err="1"/>
              <a:t>peame</a:t>
            </a:r>
            <a:r>
              <a:rPr lang="en-GB" sz="4000"/>
              <a:t>?</a:t>
            </a:r>
            <a:endParaRPr lang="et-EE" sz="4000"/>
          </a:p>
        </p:txBody>
      </p:sp>
    </p:spTree>
    <p:extLst>
      <p:ext uri="{BB962C8B-B14F-4D97-AF65-F5344CB8AC3E}">
        <p14:creationId xmlns:p14="http://schemas.microsoft.com/office/powerpoint/2010/main" val="32367129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8695D-8787-47E2-AC8E-C22B77251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087" y="716281"/>
            <a:ext cx="11662913" cy="414898"/>
          </a:xfrm>
        </p:spPr>
        <p:txBody>
          <a:bodyPr>
            <a:noAutofit/>
          </a:bodyPr>
          <a:lstStyle/>
          <a:p>
            <a:r>
              <a:rPr lang="et-EE" sz="1800">
                <a:latin typeface="+mn-lt"/>
                <a:cs typeface="Times New Roman" panose="02020603050405020304" pitchFamily="18" charset="0"/>
              </a:rPr>
              <a:t>Eesti tööjõu tootlikkuse (lisandväärtuse alusel) ja töökulude suhe Leedu tasemesse 2004-2024 töötlevas tööstuses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BB84CE7-0438-05E9-86AC-2D732FA25D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087" y="1346187"/>
            <a:ext cx="10895896" cy="4795532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2416A82-9F55-4C99-F940-24504B9ED8C5}"/>
              </a:ext>
            </a:extLst>
          </p:cNvPr>
          <p:cNvSpPr txBox="1">
            <a:spLocks/>
          </p:cNvSpPr>
          <p:nvPr/>
        </p:nvSpPr>
        <p:spPr>
          <a:xfrm>
            <a:off x="517187" y="0"/>
            <a:ext cx="10666641" cy="8864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err="1"/>
              <a:t>Tootlikkus</a:t>
            </a:r>
            <a:r>
              <a:rPr lang="en-GB" sz="4000"/>
              <a:t>: Eesti vs </a:t>
            </a:r>
            <a:r>
              <a:rPr lang="en-GB" sz="4000" err="1"/>
              <a:t>Leedu</a:t>
            </a:r>
            <a:endParaRPr lang="et-EE" sz="4000"/>
          </a:p>
        </p:txBody>
      </p:sp>
    </p:spTree>
    <p:extLst>
      <p:ext uri="{BB962C8B-B14F-4D97-AF65-F5344CB8AC3E}">
        <p14:creationId xmlns:p14="http://schemas.microsoft.com/office/powerpoint/2010/main" val="23955672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26734-5157-93F3-1E92-7C1CEA7FF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574" y="720404"/>
            <a:ext cx="11230155" cy="369332"/>
          </a:xfrm>
        </p:spPr>
        <p:txBody>
          <a:bodyPr>
            <a:normAutofit/>
          </a:bodyPr>
          <a:lstStyle/>
          <a:p>
            <a:r>
              <a:rPr kumimoji="0" lang="et-EE" sz="18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Times New Roman" panose="02020603050405020304" pitchFamily="18" charset="0"/>
              </a:rPr>
              <a:t>Eesti tööjõu tootlikkuse ja töökulude suhe Läti tasemesse 2004-2024 töötlevas tööstuses</a:t>
            </a:r>
            <a:endParaRPr lang="et-EE" sz="1800">
              <a:latin typeface="+mn-lt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E77B844-B7FE-50CD-8A58-1EAC9E45C9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27574" y="1300481"/>
            <a:ext cx="10473217" cy="4837115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4EAB75F0-2684-C53A-23A5-CDBD50E974F9}"/>
              </a:ext>
            </a:extLst>
          </p:cNvPr>
          <p:cNvSpPr txBox="1">
            <a:spLocks/>
          </p:cNvSpPr>
          <p:nvPr/>
        </p:nvSpPr>
        <p:spPr>
          <a:xfrm>
            <a:off x="527574" y="-9331"/>
            <a:ext cx="10666641" cy="8864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err="1"/>
              <a:t>Tootlikkus</a:t>
            </a:r>
            <a:r>
              <a:rPr lang="en-GB" sz="4000"/>
              <a:t>: Eesti vs </a:t>
            </a:r>
            <a:r>
              <a:rPr lang="en-GB" sz="4000" err="1"/>
              <a:t>Läti</a:t>
            </a:r>
            <a:endParaRPr lang="et-EE" sz="4000"/>
          </a:p>
        </p:txBody>
      </p:sp>
    </p:spTree>
    <p:extLst>
      <p:ext uri="{BB962C8B-B14F-4D97-AF65-F5344CB8AC3E}">
        <p14:creationId xmlns:p14="http://schemas.microsoft.com/office/powerpoint/2010/main" val="8100987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79A67-7975-5E47-F5CB-AE9A9E5CA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295" y="705772"/>
            <a:ext cx="10515600" cy="361272"/>
          </a:xfrm>
        </p:spPr>
        <p:txBody>
          <a:bodyPr>
            <a:noAutofit/>
          </a:bodyPr>
          <a:lstStyle/>
          <a:p>
            <a:r>
              <a:rPr kumimoji="0" lang="et-EE" sz="18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Times New Roman" panose="02020603050405020304" pitchFamily="18" charset="0"/>
              </a:rPr>
              <a:t>Eesti tööjõu tootlikkuse ja töökulude suhe Soome tasemesse 2004-2024 töötlevas tööstuses</a:t>
            </a:r>
            <a:endParaRPr lang="et-EE" sz="1800">
              <a:latin typeface="+mn-lt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F79C96C-BAD0-4317-2B9F-DE2A6F2910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04626" y="1174089"/>
            <a:ext cx="10023815" cy="4978139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38CB1513-7C0C-92C9-39B9-4A4AFBF44EB1}"/>
              </a:ext>
            </a:extLst>
          </p:cNvPr>
          <p:cNvSpPr txBox="1">
            <a:spLocks/>
          </p:cNvSpPr>
          <p:nvPr/>
        </p:nvSpPr>
        <p:spPr>
          <a:xfrm>
            <a:off x="504626" y="9331"/>
            <a:ext cx="10666641" cy="8024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err="1"/>
              <a:t>Tootlikkus</a:t>
            </a:r>
            <a:r>
              <a:rPr lang="en-GB" sz="4000"/>
              <a:t>: Eesti vs </a:t>
            </a:r>
            <a:r>
              <a:rPr lang="en-GB" sz="4000" err="1"/>
              <a:t>Soome</a:t>
            </a:r>
            <a:endParaRPr lang="et-EE" sz="4000"/>
          </a:p>
        </p:txBody>
      </p:sp>
    </p:spTree>
    <p:extLst>
      <p:ext uri="{BB962C8B-B14F-4D97-AF65-F5344CB8AC3E}">
        <p14:creationId xmlns:p14="http://schemas.microsoft.com/office/powerpoint/2010/main" val="17562945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EEB755C-7F86-02FF-EF9B-2A689147E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035" y="100103"/>
            <a:ext cx="11920330" cy="774562"/>
          </a:xfrm>
        </p:spPr>
        <p:txBody>
          <a:bodyPr>
            <a:normAutofit fontScale="90000"/>
          </a:bodyPr>
          <a:lstStyle/>
          <a:p>
            <a:pPr algn="ctr"/>
            <a:r>
              <a:rPr lang="et-EE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Eesti, Läti, Leedu ja Soome töötleva tööstuse struktuuri võrdlus 2023.a. </a:t>
            </a:r>
            <a:br>
              <a:rPr lang="et-EE" sz="3100"/>
            </a:br>
            <a:r>
              <a:rPr lang="et-EE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Alamharude panus kogu töötleva tööstuse loodud lisandväärtusse (%)  </a:t>
            </a:r>
          </a:p>
        </p:txBody>
      </p:sp>
      <p:pic>
        <p:nvPicPr>
          <p:cNvPr id="5" name="Sisu kohatäide 4">
            <a:extLst>
              <a:ext uri="{FF2B5EF4-FFF2-40B4-BE49-F238E27FC236}">
                <a16:creationId xmlns:a16="http://schemas.microsoft.com/office/drawing/2014/main" id="{320044BE-68E9-21B5-78D5-1BB5D0EBE6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4127" y="811834"/>
            <a:ext cx="8965490" cy="5900036"/>
          </a:xfrm>
        </p:spPr>
      </p:pic>
      <p:pic>
        <p:nvPicPr>
          <p:cNvPr id="7" name="Pilt 6">
            <a:extLst>
              <a:ext uri="{FF2B5EF4-FFF2-40B4-BE49-F238E27FC236}">
                <a16:creationId xmlns:a16="http://schemas.microsoft.com/office/drawing/2014/main" id="{1256EC71-E699-D32A-735C-40D1DB9D78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9565" y="6074589"/>
            <a:ext cx="1720938" cy="539778"/>
          </a:xfrm>
          <a:prstGeom prst="rect">
            <a:avLst/>
          </a:prstGeom>
        </p:spPr>
      </p:pic>
      <p:cxnSp>
        <p:nvCxnSpPr>
          <p:cNvPr id="4" name="Sirgkonnektor 3">
            <a:extLst>
              <a:ext uri="{FF2B5EF4-FFF2-40B4-BE49-F238E27FC236}">
                <a16:creationId xmlns:a16="http://schemas.microsoft.com/office/drawing/2014/main" id="{ED0EE338-0FF5-85E1-F951-004B875DBA2E}"/>
              </a:ext>
            </a:extLst>
          </p:cNvPr>
          <p:cNvCxnSpPr/>
          <p:nvPr/>
        </p:nvCxnSpPr>
        <p:spPr>
          <a:xfrm>
            <a:off x="756357" y="6477504"/>
            <a:ext cx="909096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33228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01A15-453A-CF4F-8BCD-C9D494649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546" y="18662"/>
            <a:ext cx="11738454" cy="730576"/>
          </a:xfrm>
        </p:spPr>
        <p:txBody>
          <a:bodyPr>
            <a:noAutofit/>
          </a:bodyPr>
          <a:lstStyle/>
          <a:p>
            <a:r>
              <a:rPr lang="et-EE" sz="4000">
                <a:cs typeface="Times New Roman" panose="02020603050405020304" pitchFamily="18" charset="0"/>
              </a:rPr>
              <a:t>Töötleva tööstuse tööjõu tootlikkus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DC629BA-D108-0278-E59B-0F3807408C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5898" y="859973"/>
            <a:ext cx="9497188" cy="535105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5FB7B4F-6E79-447A-8584-F12BEB92F7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3235" y="6515225"/>
            <a:ext cx="1511939" cy="426757"/>
          </a:xfrm>
          <a:prstGeom prst="rect">
            <a:avLst/>
          </a:prstGeom>
        </p:spPr>
      </p:pic>
      <p:cxnSp>
        <p:nvCxnSpPr>
          <p:cNvPr id="6" name="Sirgkonnektor 5">
            <a:extLst>
              <a:ext uri="{FF2B5EF4-FFF2-40B4-BE49-F238E27FC236}">
                <a16:creationId xmlns:a16="http://schemas.microsoft.com/office/drawing/2014/main" id="{FFC33B18-BB92-B203-AC55-5A85682B03CB}"/>
              </a:ext>
            </a:extLst>
          </p:cNvPr>
          <p:cNvCxnSpPr/>
          <p:nvPr/>
        </p:nvCxnSpPr>
        <p:spPr>
          <a:xfrm>
            <a:off x="150665" y="5910889"/>
            <a:ext cx="1040004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73545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A19383A-2C68-CECA-4391-EB1D0FC35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882" y="55982"/>
            <a:ext cx="10515600" cy="681797"/>
          </a:xfrm>
        </p:spPr>
        <p:txBody>
          <a:bodyPr>
            <a:normAutofit/>
          </a:bodyPr>
          <a:lstStyle/>
          <a:p>
            <a:r>
              <a:rPr kumimoji="0" lang="et-EE" sz="40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Times New Roman"/>
              </a:rPr>
              <a:t>Eesti mööblitööstuse</a:t>
            </a:r>
            <a:r>
              <a:rPr kumimoji="0" lang="en-US" sz="40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Times New Roman"/>
              </a:rPr>
              <a:t> </a:t>
            </a:r>
            <a:r>
              <a:rPr kumimoji="0" lang="et-EE" sz="40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Times New Roman"/>
              </a:rPr>
              <a:t>lisandväärtus</a:t>
            </a:r>
            <a:r>
              <a:rPr lang="et-EE" sz="4000">
                <a:solidFill>
                  <a:prstClr val="black"/>
                </a:solidFill>
                <a:cs typeface="Times New Roman"/>
              </a:rPr>
              <a:t> </a:t>
            </a:r>
            <a:r>
              <a:rPr lang="et-EE" sz="1800">
                <a:solidFill>
                  <a:prstClr val="black"/>
                </a:solidFill>
                <a:cs typeface="Times New Roman"/>
              </a:rPr>
              <a:t>(tuh </a:t>
            </a:r>
            <a:r>
              <a:rPr lang="et-EE" sz="1800" err="1">
                <a:solidFill>
                  <a:prstClr val="black"/>
                </a:solidFill>
                <a:cs typeface="Times New Roman"/>
              </a:rPr>
              <a:t>eur</a:t>
            </a:r>
            <a:r>
              <a:rPr lang="et-EE" sz="1800">
                <a:solidFill>
                  <a:prstClr val="black"/>
                </a:solidFill>
                <a:cs typeface="Times New Roman"/>
              </a:rPr>
              <a:t>)</a:t>
            </a:r>
            <a:endParaRPr lang="et-EE" sz="1800">
              <a:solidFill>
                <a:prstClr val="black"/>
              </a:solidFill>
            </a:endParaRPr>
          </a:p>
        </p:txBody>
      </p:sp>
      <p:pic>
        <p:nvPicPr>
          <p:cNvPr id="4" name="Sisu kohatäide 3">
            <a:extLst>
              <a:ext uri="{FF2B5EF4-FFF2-40B4-BE49-F238E27FC236}">
                <a16:creationId xmlns:a16="http://schemas.microsoft.com/office/drawing/2014/main" id="{5F4D9BB3-330B-C087-E082-664243C4E1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12875" y="840417"/>
            <a:ext cx="11166249" cy="5495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4204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91ea2291fc_0_0"/>
          <p:cNvSpPr txBox="1">
            <a:spLocks noGrp="1"/>
          </p:cNvSpPr>
          <p:nvPr>
            <p:ph type="title"/>
          </p:nvPr>
        </p:nvSpPr>
        <p:spPr>
          <a:xfrm>
            <a:off x="334345" y="338139"/>
            <a:ext cx="11524800" cy="133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4800"/>
              <a:t>“</a:t>
            </a:r>
            <a:r>
              <a:rPr lang="en-US" sz="4800" err="1"/>
              <a:t>Tuulelohe</a:t>
            </a:r>
            <a:r>
              <a:rPr lang="en-US" sz="4800"/>
              <a:t> lend 2026” 4. </a:t>
            </a:r>
            <a:r>
              <a:rPr lang="en-US" sz="4800" err="1"/>
              <a:t>märtsil</a:t>
            </a:r>
            <a:endParaRPr lang="en-US" sz="2500" err="1">
              <a:latin typeface="Aptos Display"/>
              <a:ea typeface="Arial"/>
              <a:cs typeface="Arial"/>
            </a:endParaRPr>
          </a:p>
        </p:txBody>
      </p:sp>
      <p:pic>
        <p:nvPicPr>
          <p:cNvPr id="187" name="Google Shape;187;g391ea2291fc_0_0" title="Tuulelohe26-1920x720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2350" y="1676450"/>
            <a:ext cx="11428797" cy="42858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208467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91ea2291fc_0_5"/>
          <p:cNvSpPr txBox="1"/>
          <p:nvPr/>
        </p:nvSpPr>
        <p:spPr>
          <a:xfrm>
            <a:off x="7582050" y="1524450"/>
            <a:ext cx="4277100" cy="38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900" b="1">
                <a:solidFill>
                  <a:schemeClr val="dk1"/>
                </a:solidFill>
              </a:rPr>
              <a:t>Jüri Külvik </a:t>
            </a:r>
            <a:r>
              <a:rPr lang="en-US" sz="1900">
                <a:solidFill>
                  <a:schemeClr val="dk1"/>
                </a:solidFill>
              </a:rPr>
              <a:t>(Lemeks Grupi omanik)</a:t>
            </a:r>
            <a:endParaRPr sz="19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900" b="1">
                <a:solidFill>
                  <a:schemeClr val="dk1"/>
                </a:solidFill>
              </a:rPr>
              <a:t>Ursel Velve </a:t>
            </a:r>
            <a:r>
              <a:rPr lang="en-US" sz="1900">
                <a:solidFill>
                  <a:schemeClr val="dk1"/>
                </a:solidFill>
              </a:rPr>
              <a:t>(EISi juht)</a:t>
            </a:r>
            <a:endParaRPr sz="19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900" b="1">
                <a:solidFill>
                  <a:schemeClr val="dk1"/>
                </a:solidFill>
              </a:rPr>
              <a:t>Ain Hanschmidt </a:t>
            </a:r>
            <a:r>
              <a:rPr lang="en-US" sz="1900">
                <a:solidFill>
                  <a:schemeClr val="dk1"/>
                </a:solidFill>
              </a:rPr>
              <a:t>(Tööandjate Keskliidu volikogu juht)</a:t>
            </a:r>
            <a:endParaRPr sz="19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900" b="1">
                <a:solidFill>
                  <a:schemeClr val="dk1"/>
                </a:solidFill>
              </a:rPr>
              <a:t>Hando Sutter </a:t>
            </a:r>
            <a:r>
              <a:rPr lang="en-US" sz="1900">
                <a:solidFill>
                  <a:schemeClr val="dk1"/>
                </a:solidFill>
              </a:rPr>
              <a:t>(Tööandjate Keskliidu tegevjuht)</a:t>
            </a:r>
            <a:endParaRPr sz="19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900" b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900" b="1">
                <a:solidFill>
                  <a:schemeClr val="dk1"/>
                </a:solidFill>
              </a:rPr>
              <a:t>Kõik esinejad ja programmi avaldame 2026. aasta alguses.</a:t>
            </a:r>
            <a:endParaRPr sz="1900" b="1"/>
          </a:p>
        </p:txBody>
      </p:sp>
      <p:sp>
        <p:nvSpPr>
          <p:cNvPr id="193" name="Google Shape;193;g391ea2291fc_0_5"/>
          <p:cNvSpPr txBox="1">
            <a:spLocks noGrp="1"/>
          </p:cNvSpPr>
          <p:nvPr>
            <p:ph type="body" idx="1"/>
          </p:nvPr>
        </p:nvSpPr>
        <p:spPr>
          <a:xfrm>
            <a:off x="333573" y="1524554"/>
            <a:ext cx="7008300" cy="49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900" b="1"/>
              <a:t>Alar Karis </a:t>
            </a:r>
            <a:r>
              <a:rPr lang="en-US" sz="1900"/>
              <a:t>(Eesti Vabariigi president)</a:t>
            </a:r>
            <a:endParaRPr sz="1900" b="1"/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900" b="1"/>
              <a:t>Taavet Hinrikus</a:t>
            </a:r>
            <a:r>
              <a:rPr lang="en-US" sz="1900"/>
              <a:t> (Skaala kaasasutaja)</a:t>
            </a:r>
            <a:endParaRPr sz="1900" b="1"/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900" b="1"/>
              <a:t>Vincenzo Guzzo </a:t>
            </a:r>
            <a:r>
              <a:rPr lang="en-US" sz="1900"/>
              <a:t>(IMFi delegatsiooni juht)</a:t>
            </a:r>
            <a:endParaRPr sz="1900" b="1"/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900" b="1"/>
              <a:t>Martin Sutrop (</a:t>
            </a:r>
            <a:r>
              <a:rPr lang="en-US" sz="1900"/>
              <a:t>Tech Group, aasta ettevõte 2025)</a:t>
            </a:r>
            <a:endParaRPr sz="1900"/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900" b="1"/>
              <a:t>Kaspar Korjus </a:t>
            </a:r>
            <a:r>
              <a:rPr lang="en-US" sz="1900"/>
              <a:t>(Pactum AI, aasta innovaator 2025)</a:t>
            </a:r>
            <a:endParaRPr sz="1900"/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900" b="1"/>
              <a:t>Madis Müller </a:t>
            </a:r>
            <a:r>
              <a:rPr lang="en-US" sz="1900"/>
              <a:t>(Eesti Panga president)</a:t>
            </a:r>
            <a:endParaRPr sz="1900"/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900" b="1"/>
              <a:t>Margus Uudam </a:t>
            </a:r>
            <a:r>
              <a:rPr lang="en-US" sz="1900"/>
              <a:t>(EstVCA nõukogu liige)</a:t>
            </a:r>
            <a:endParaRPr sz="1900"/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900" b="1"/>
              <a:t>Oliver Kotkas </a:t>
            </a:r>
            <a:r>
              <a:rPr lang="en-US" sz="1900"/>
              <a:t>(Foxway juhatuse liige, aasta välisinvestor 2025)</a:t>
            </a:r>
            <a:endParaRPr sz="1900"/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900" b="1"/>
              <a:t>Marju Lauristin </a:t>
            </a:r>
            <a:r>
              <a:rPr lang="en-US" sz="1900"/>
              <a:t>(sotsioloog ja ühiskonnatundja)</a:t>
            </a:r>
            <a:endParaRPr sz="1900"/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900" b="1"/>
              <a:t>Risto Mäeots </a:t>
            </a:r>
            <a:r>
              <a:rPr lang="en-US" sz="1900"/>
              <a:t>(Magnetic MRO juht, aasta ettevõte 2017)</a:t>
            </a:r>
            <a:endParaRPr sz="1900"/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900" b="1"/>
              <a:t>Marten Merdikes </a:t>
            </a:r>
            <a:r>
              <a:rPr lang="en-US" sz="1900"/>
              <a:t>(Auroomi tegevjuht)</a:t>
            </a:r>
            <a:endParaRPr sz="1900"/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900"/>
          </a:p>
        </p:txBody>
      </p:sp>
      <p:sp>
        <p:nvSpPr>
          <p:cNvPr id="194" name="Google Shape;194;g391ea2291fc_0_5"/>
          <p:cNvSpPr txBox="1">
            <a:spLocks noGrp="1"/>
          </p:cNvSpPr>
          <p:nvPr>
            <p:ph type="title"/>
          </p:nvPr>
        </p:nvSpPr>
        <p:spPr>
          <a:xfrm>
            <a:off x="334345" y="338139"/>
            <a:ext cx="11524800" cy="133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4800"/>
              <a:t>“</a:t>
            </a:r>
            <a:r>
              <a:rPr lang="en-US" sz="4800" err="1"/>
              <a:t>Tuulelohe</a:t>
            </a:r>
            <a:r>
              <a:rPr lang="en-US" sz="4800"/>
              <a:t> lend 2026” 4. </a:t>
            </a:r>
            <a:r>
              <a:rPr lang="en-US" sz="4800" err="1"/>
              <a:t>märtsil</a:t>
            </a:r>
            <a:endParaRPr lang="en-US" sz="2500" err="1">
              <a:latin typeface="Aptos Display"/>
              <a:ea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F811AE-B97C-410D-6631-1EC9E61B0E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3727F-4A02-05BD-00C3-70C12C7F04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360783" y="0"/>
            <a:ext cx="9144000" cy="2387600"/>
          </a:xfrm>
        </p:spPr>
        <p:txBody>
          <a:bodyPr/>
          <a:lstStyle/>
          <a:p>
            <a:r>
              <a:rPr lang="en-GB" err="1">
                <a:solidFill>
                  <a:schemeClr val="bg1"/>
                </a:solidFill>
              </a:rPr>
              <a:t>Aitäh</a:t>
            </a:r>
            <a:r>
              <a:rPr lang="en-GB">
                <a:solidFill>
                  <a:schemeClr val="bg1"/>
                </a:solidFill>
              </a:rPr>
              <a:t>.</a:t>
            </a:r>
            <a:endParaRPr lang="et-EE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099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C4D816CA-209C-6DE9-4313-2822BAFA13C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2794" y="1235233"/>
            <a:ext cx="10801417" cy="4387533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400" b="1">
                <a:latin typeface="Aptos" panose="020B0004020202020204" pitchFamily="34" charset="0"/>
              </a:rPr>
              <a:t>Eesti </a:t>
            </a:r>
            <a:r>
              <a:rPr lang="et-EE" sz="2400" b="1">
                <a:latin typeface="Aptos" panose="020B0004020202020204" pitchFamily="34" charset="0"/>
              </a:rPr>
              <a:t>Tööandjate </a:t>
            </a:r>
            <a:r>
              <a:rPr lang="en-US" sz="2400" b="1">
                <a:latin typeface="Aptos" panose="020B0004020202020204" pitchFamily="34" charset="0"/>
              </a:rPr>
              <a:t>K</a:t>
            </a:r>
            <a:r>
              <a:rPr lang="et-EE" sz="2400" b="1" err="1">
                <a:latin typeface="Aptos" panose="020B0004020202020204" pitchFamily="34" charset="0"/>
              </a:rPr>
              <a:t>eskliit</a:t>
            </a:r>
            <a:r>
              <a:rPr lang="et-EE" sz="2400" b="1">
                <a:latin typeface="Aptos" panose="020B0004020202020204" pitchFamily="34" charset="0"/>
              </a:rPr>
              <a:t> </a:t>
            </a:r>
            <a:r>
              <a:rPr lang="et-EE" sz="2400">
                <a:latin typeface="Aptos" panose="020B0004020202020204" pitchFamily="34" charset="0"/>
              </a:rPr>
              <a:t>on 106-aastase ajalooga Eesti mõjukaim ettevõtjate esindusorganisatsioon. </a:t>
            </a:r>
            <a:endParaRPr lang="en-US" sz="2400">
              <a:latin typeface="Aptos" panose="020B0004020202020204" pitchFamily="34" charset="0"/>
            </a:endParaRPr>
          </a:p>
          <a:p>
            <a:pPr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t-EE" sz="2400">
              <a:latin typeface="Aptos" panose="020B0004020202020204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t-EE" sz="2400">
                <a:latin typeface="Aptos" panose="020B0004020202020204" pitchFamily="34" charset="0"/>
              </a:rPr>
              <a:t>Oleme Eesti riigi ametlik partner ja tööandjate esindaja. </a:t>
            </a:r>
          </a:p>
          <a:p>
            <a:pPr>
              <a:buFont typeface="Arial" panose="020B0604020202020204" pitchFamily="34" charset="0"/>
              <a:buChar char="•"/>
            </a:pPr>
            <a:endParaRPr lang="et-EE" sz="2400">
              <a:latin typeface="Aptos" panose="020B0004020202020204" pitchFamily="34" charset="0"/>
            </a:endParaRPr>
          </a:p>
          <a:p>
            <a:pPr marL="0" indent="0">
              <a:buNone/>
            </a:pPr>
            <a:r>
              <a:rPr lang="et-EE" sz="2400">
                <a:latin typeface="Aptos" panose="020B0004020202020204" pitchFamily="34" charset="0"/>
              </a:rPr>
              <a:t>Keskliitu kuuluvad kõik peamised majandusharuliidud (25) ja paljud Eesti edukamad ettevõtted (145).</a:t>
            </a:r>
          </a:p>
          <a:p>
            <a:pPr>
              <a:buFont typeface="Arial" panose="020B0604020202020204" pitchFamily="34" charset="0"/>
              <a:buChar char="•"/>
            </a:pPr>
            <a:endParaRPr lang="et-EE" sz="2400">
              <a:latin typeface="Aptos" panose="020B0004020202020204" pitchFamily="34" charset="0"/>
            </a:endParaRPr>
          </a:p>
          <a:p>
            <a:pPr marL="0" indent="0">
              <a:buNone/>
            </a:pPr>
            <a:r>
              <a:rPr lang="et-EE" sz="2400">
                <a:latin typeface="Aptos" panose="020B0004020202020204" pitchFamily="34" charset="0"/>
              </a:rPr>
              <a:t>Esindame kokku ligi 2000 ettevõtet, mis on tööandjaks enam kui 250 000 töötajale.</a:t>
            </a:r>
            <a:br>
              <a:rPr lang="et-EE" sz="2600">
                <a:latin typeface="Aptos" panose="020B0004020202020204" pitchFamily="34" charset="0"/>
              </a:rPr>
            </a:br>
            <a:endParaRPr lang="et-EE" sz="2600">
              <a:latin typeface="Aptos" panose="020B0004020202020204" pitchFamily="34" charset="0"/>
            </a:endParaRPr>
          </a:p>
        </p:txBody>
      </p:sp>
      <p:sp>
        <p:nvSpPr>
          <p:cNvPr id="4" name="Pealkiri 3">
            <a:extLst>
              <a:ext uri="{FF2B5EF4-FFF2-40B4-BE49-F238E27FC236}">
                <a16:creationId xmlns:a16="http://schemas.microsoft.com/office/drawing/2014/main" id="{B40B268D-B10E-4782-71B7-6EB3AC5E4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345" y="0"/>
            <a:ext cx="11524861" cy="1338261"/>
          </a:xfrm>
        </p:spPr>
        <p:txBody>
          <a:bodyPr>
            <a:normAutofit/>
          </a:bodyPr>
          <a:lstStyle/>
          <a:p>
            <a:r>
              <a:rPr lang="et-EE" sz="4000">
                <a:latin typeface="Aptos" panose="020B0004020202020204" pitchFamily="34" charset="0"/>
              </a:rPr>
              <a:t>Koos parema ettevõtluskeskkonna eest</a:t>
            </a:r>
          </a:p>
        </p:txBody>
      </p:sp>
    </p:spTree>
    <p:extLst>
      <p:ext uri="{BB962C8B-B14F-4D97-AF65-F5344CB8AC3E}">
        <p14:creationId xmlns:p14="http://schemas.microsoft.com/office/powerpoint/2010/main" val="3739918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0"/>
          <p:cNvSpPr txBox="1">
            <a:spLocks noGrp="1"/>
          </p:cNvSpPr>
          <p:nvPr>
            <p:ph type="title"/>
          </p:nvPr>
        </p:nvSpPr>
        <p:spPr>
          <a:xfrm>
            <a:off x="259533" y="18288"/>
            <a:ext cx="11524800" cy="133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4000" i="0" u="none" strike="noStrike" cap="none">
                <a:solidFill>
                  <a:srgbClr val="009E9E"/>
                </a:solidFill>
              </a:rPr>
              <a:t>2026: 7 </a:t>
            </a:r>
            <a:r>
              <a:rPr lang="en-US" sz="4000" i="0" u="none" strike="noStrike" cap="none" err="1">
                <a:solidFill>
                  <a:srgbClr val="009E9E"/>
                </a:solidFill>
              </a:rPr>
              <a:t>fookusteemat</a:t>
            </a:r>
            <a:endParaRPr sz="4000">
              <a:solidFill>
                <a:srgbClr val="009E9E"/>
              </a:solidFill>
            </a:endParaRPr>
          </a:p>
        </p:txBody>
      </p:sp>
      <p:sp>
        <p:nvSpPr>
          <p:cNvPr id="82" name="Google Shape;82;p20"/>
          <p:cNvSpPr txBox="1"/>
          <p:nvPr/>
        </p:nvSpPr>
        <p:spPr>
          <a:xfrm>
            <a:off x="296550" y="1095892"/>
            <a:ext cx="11598900" cy="5611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lnSpc>
                <a:spcPct val="115000"/>
              </a:lnSpc>
              <a:spcBef>
                <a:spcPts val="1000"/>
              </a:spcBef>
            </a:pPr>
            <a:r>
              <a:rPr lang="en-US" sz="2000" b="1"/>
              <a:t>M</a:t>
            </a:r>
            <a:r>
              <a:rPr lang="et-EE" sz="2000" b="1" err="1"/>
              <a:t>isioon</a:t>
            </a:r>
            <a:r>
              <a:rPr lang="en-US" sz="2000" b="1"/>
              <a:t>: </a:t>
            </a:r>
            <a:r>
              <a:rPr lang="en-US" sz="2000" err="1"/>
              <a:t>aitame</a:t>
            </a:r>
            <a:r>
              <a:rPr lang="en-US" sz="2000"/>
              <a:t> </a:t>
            </a:r>
            <a:r>
              <a:rPr lang="et-EE" sz="2000"/>
              <a:t>kaasa Eesti majanduse kasvule ja inimeste elatustaseme tõusule.</a:t>
            </a:r>
            <a:endParaRPr lang="et-EE" sz="2000" i="0" u="none" strike="noStrike" cap="none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lang="en-US" sz="400" i="0" u="none" strike="noStrike" cap="none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t-EE" sz="2000" i="0" u="none" strike="noStrike" cap="none">
                <a:solidFill>
                  <a:schemeClr val="dk1"/>
                </a:solidFill>
              </a:rPr>
              <a:t>1. Seisame konkurentsivõimelise maksukeskkonna ja õhukese, piiratud bürokraatiaga riigi eest</a:t>
            </a:r>
            <a:endParaRPr lang="et-EE" sz="2000"/>
          </a:p>
          <a:p>
            <a:pPr marL="0" marR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 i="0" u="none" strike="noStrike" cap="none">
                <a:solidFill>
                  <a:schemeClr val="dk1"/>
                </a:solidFill>
              </a:rPr>
              <a:t>2.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Panustame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vajalike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oskustega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inimeste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tööturule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jõudmisse</a:t>
            </a:r>
            <a:endParaRPr sz="2000" i="0" u="none" strike="noStrike" cap="none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 i="0" u="none" strike="noStrike" cap="none">
                <a:solidFill>
                  <a:schemeClr val="dk1"/>
                </a:solidFill>
              </a:rPr>
              <a:t>3.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Seisame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selle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eest</a:t>
            </a:r>
            <a:r>
              <a:rPr lang="en-US" sz="2000" i="0" u="none" strike="noStrike" cap="none">
                <a:solidFill>
                  <a:schemeClr val="dk1"/>
                </a:solidFill>
              </a:rPr>
              <a:t>, et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üleminek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puhtale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majandusele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toimub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realistlike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eesmärkide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alusel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ning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ettevõtete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konkurentsivõimet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toetavalt</a:t>
            </a:r>
            <a:endParaRPr sz="2000"/>
          </a:p>
          <a:p>
            <a:pPr marL="0" marR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 i="0" u="none" strike="noStrike" cap="none">
                <a:solidFill>
                  <a:schemeClr val="dk1"/>
                </a:solidFill>
              </a:rPr>
              <a:t>4.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Toetame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ettevõtete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lisandväärtuse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kasvu</a:t>
            </a:r>
            <a:endParaRPr sz="2000" i="0" u="none" strike="noStrike" cap="none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 i="0" u="none" strike="noStrike" cap="none">
                <a:solidFill>
                  <a:schemeClr val="dk1"/>
                </a:solidFill>
              </a:rPr>
              <a:t>5.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Seisame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efektiivse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tervishoiusüsteemi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ning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inimeste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tervelt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elatud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aastate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kasvu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eest</a:t>
            </a:r>
            <a:endParaRPr sz="2000" i="0" u="none" strike="noStrike" cap="none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 i="0" u="none" strike="noStrike" cap="none">
                <a:solidFill>
                  <a:schemeClr val="dk1"/>
                </a:solidFill>
              </a:rPr>
              <a:t>6.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Arendame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rahvusvahelist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koostööd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liikmete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huvide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eest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seismiseks</a:t>
            </a:r>
            <a:endParaRPr sz="2000"/>
          </a:p>
          <a:p>
            <a:pPr marL="0" marR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 i="0" u="none" strike="noStrike" cap="none">
                <a:solidFill>
                  <a:schemeClr val="dk1"/>
                </a:solidFill>
              </a:rPr>
              <a:t>7.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Jagame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juhtimise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parimaid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praktikaid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>
                <a:solidFill>
                  <a:schemeClr val="dk1"/>
                </a:solidFill>
              </a:rPr>
              <a:t>ja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seisame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ettevõtluse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hea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maine</a:t>
            </a:r>
            <a:r>
              <a:rPr lang="en-US" sz="2000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i="0" u="none" strike="noStrike" cap="none" err="1">
                <a:solidFill>
                  <a:schemeClr val="dk1"/>
                </a:solidFill>
              </a:rPr>
              <a:t>eest</a:t>
            </a:r>
            <a:endParaRPr sz="2000" i="0" u="none" strike="noStrike" cap="none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15000"/>
              </a:lnSpc>
              <a:spcBef>
                <a:spcPts val="1000"/>
              </a:spcBef>
              <a:spcAft>
                <a:spcPts val="600"/>
              </a:spcAft>
              <a:buNone/>
            </a:pPr>
            <a:endParaRPr lang="en-US" sz="1100" b="1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15000"/>
              </a:lnSpc>
              <a:spcBef>
                <a:spcPts val="1000"/>
              </a:spcBef>
              <a:spcAft>
                <a:spcPts val="600"/>
              </a:spcAft>
              <a:buNone/>
            </a:pPr>
            <a:r>
              <a:rPr lang="en-US" sz="2000" b="1">
                <a:solidFill>
                  <a:schemeClr val="dk1"/>
                </a:solidFill>
              </a:rPr>
              <a:t>“Tööandjate </a:t>
            </a:r>
            <a:r>
              <a:rPr lang="en-US" sz="2000" b="1" err="1">
                <a:solidFill>
                  <a:schemeClr val="dk1"/>
                </a:solidFill>
              </a:rPr>
              <a:t>manifesti</a:t>
            </a:r>
            <a:r>
              <a:rPr lang="en-US" sz="2000" b="1">
                <a:solidFill>
                  <a:schemeClr val="dk1"/>
                </a:solidFill>
              </a:rPr>
              <a:t>” </a:t>
            </a:r>
            <a:r>
              <a:rPr lang="en-US" sz="2000" b="1" err="1">
                <a:solidFill>
                  <a:schemeClr val="dk1"/>
                </a:solidFill>
              </a:rPr>
              <a:t>koostamine</a:t>
            </a:r>
            <a:r>
              <a:rPr lang="en-US" sz="2000" b="1">
                <a:solidFill>
                  <a:schemeClr val="dk1"/>
                </a:solidFill>
              </a:rPr>
              <a:t> 2027. </a:t>
            </a:r>
            <a:r>
              <a:rPr lang="en-US" sz="2000" b="1" err="1">
                <a:solidFill>
                  <a:schemeClr val="dk1"/>
                </a:solidFill>
              </a:rPr>
              <a:t>aasta</a:t>
            </a:r>
            <a:r>
              <a:rPr lang="en-US" sz="2000" b="1">
                <a:solidFill>
                  <a:schemeClr val="dk1"/>
                </a:solidFill>
              </a:rPr>
              <a:t> Riigikogu </a:t>
            </a:r>
            <a:r>
              <a:rPr lang="en-US" sz="2000" b="1" err="1">
                <a:solidFill>
                  <a:schemeClr val="dk1"/>
                </a:solidFill>
              </a:rPr>
              <a:t>valimisteks</a:t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DB17050-92C0-DD9C-B7FA-6456F50AB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569" y="0"/>
            <a:ext cx="11524861" cy="1338261"/>
          </a:xfrm>
        </p:spPr>
        <p:txBody>
          <a:bodyPr/>
          <a:lstStyle/>
          <a:p>
            <a:r>
              <a:rPr lang="en-US" sz="4000">
                <a:latin typeface="Aptos" panose="020B0004020202020204" pitchFamily="34" charset="0"/>
              </a:rPr>
              <a:t>Tööandjate </a:t>
            </a:r>
            <a:r>
              <a:rPr lang="en-US" sz="4000" err="1">
                <a:latin typeface="Aptos" panose="020B0004020202020204" pitchFamily="34" charset="0"/>
              </a:rPr>
              <a:t>laual</a:t>
            </a:r>
            <a:r>
              <a:rPr lang="en-US" sz="4000">
                <a:latin typeface="Aptos" panose="020B0004020202020204" pitchFamily="34" charset="0"/>
              </a:rPr>
              <a:t> </a:t>
            </a:r>
            <a:r>
              <a:rPr lang="en-US" sz="2000">
                <a:latin typeface="Aptos" panose="020B0004020202020204" pitchFamily="34" charset="0"/>
              </a:rPr>
              <a:t>(TOP </a:t>
            </a:r>
            <a:r>
              <a:rPr lang="en-US" sz="2000" err="1">
                <a:latin typeface="Aptos" panose="020B0004020202020204" pitchFamily="34" charset="0"/>
              </a:rPr>
              <a:t>teemad</a:t>
            </a:r>
            <a:r>
              <a:rPr lang="en-US" sz="2000">
                <a:latin typeface="Aptos" panose="020B0004020202020204" pitchFamily="34" charset="0"/>
              </a:rPr>
              <a:t>, </a:t>
            </a:r>
            <a:r>
              <a:rPr lang="en-US" sz="2000" err="1">
                <a:latin typeface="Aptos" panose="020B0004020202020204" pitchFamily="34" charset="0"/>
              </a:rPr>
              <a:t>tähtsuse</a:t>
            </a:r>
            <a:r>
              <a:rPr lang="en-US" sz="2000">
                <a:latin typeface="Aptos" panose="020B0004020202020204" pitchFamily="34" charset="0"/>
              </a:rPr>
              <a:t> </a:t>
            </a:r>
            <a:r>
              <a:rPr lang="en-US" sz="2000" err="1">
                <a:latin typeface="Aptos" panose="020B0004020202020204" pitchFamily="34" charset="0"/>
              </a:rPr>
              <a:t>järjekorras</a:t>
            </a:r>
            <a:r>
              <a:rPr lang="en-US" sz="2000">
                <a:latin typeface="Aptos" panose="020B0004020202020204" pitchFamily="34" charset="0"/>
              </a:rPr>
              <a:t>)</a:t>
            </a:r>
            <a:endParaRPr lang="et-EE">
              <a:latin typeface="Aptos" panose="020B0004020202020204" pitchFamily="34" charset="0"/>
            </a:endParaRP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CC5DCE44-3F23-3046-BA8C-FA5010FA31C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3569" y="1338261"/>
            <a:ext cx="11524860" cy="4907800"/>
          </a:xfrm>
        </p:spPr>
        <p:txBody>
          <a:bodyPr numCol="2">
            <a:normAutofit/>
          </a:bodyPr>
          <a:lstStyle/>
          <a:p>
            <a:pPr marL="514350" indent="-514350">
              <a:buAutoNum type="arabicPeriod"/>
            </a:pPr>
            <a:r>
              <a:rPr lang="en-US" sz="2400" err="1">
                <a:latin typeface="Aptos" panose="020B0004020202020204" pitchFamily="34" charset="0"/>
              </a:rPr>
              <a:t>Riigi</a:t>
            </a:r>
            <a:r>
              <a:rPr lang="en-US" sz="2400">
                <a:latin typeface="Aptos" panose="020B0004020202020204" pitchFamily="34" charset="0"/>
              </a:rPr>
              <a:t> </a:t>
            </a:r>
            <a:r>
              <a:rPr lang="en-US" sz="2400" err="1">
                <a:latin typeface="Aptos" panose="020B0004020202020204" pitchFamily="34" charset="0"/>
              </a:rPr>
              <a:t>rahanduslik</a:t>
            </a:r>
            <a:r>
              <a:rPr lang="en-US" sz="2400">
                <a:latin typeface="Aptos" panose="020B0004020202020204" pitchFamily="34" charset="0"/>
              </a:rPr>
              <a:t> </a:t>
            </a:r>
            <a:r>
              <a:rPr lang="en-US" sz="2400" err="1">
                <a:latin typeface="Aptos" panose="020B0004020202020204" pitchFamily="34" charset="0"/>
              </a:rPr>
              <a:t>olukord</a:t>
            </a:r>
            <a:r>
              <a:rPr lang="en-US" sz="2400">
                <a:latin typeface="Aptos" panose="020B0004020202020204" pitchFamily="34" charset="0"/>
              </a:rPr>
              <a:t> </a:t>
            </a:r>
            <a:r>
              <a:rPr lang="en-US" sz="1400">
                <a:latin typeface="Aptos" panose="020B0004020202020204" pitchFamily="34" charset="0"/>
              </a:rPr>
              <a:t>(</a:t>
            </a:r>
            <a:r>
              <a:rPr lang="en-US" sz="1400" err="1">
                <a:latin typeface="Aptos" panose="020B0004020202020204" pitchFamily="34" charset="0"/>
              </a:rPr>
              <a:t>uus</a:t>
            </a:r>
            <a:r>
              <a:rPr lang="en-US" sz="1400">
                <a:latin typeface="Aptos" panose="020B0004020202020204" pitchFamily="34" charset="0"/>
              </a:rPr>
              <a:t>)</a:t>
            </a:r>
          </a:p>
          <a:p>
            <a:pPr marL="514350" indent="-514350">
              <a:buAutoNum type="arabicPeriod"/>
            </a:pPr>
            <a:r>
              <a:rPr lang="en-US" sz="2400" err="1">
                <a:latin typeface="Aptos" panose="020B0004020202020204" pitchFamily="34" charset="0"/>
              </a:rPr>
              <a:t>Konkurentsivõime</a:t>
            </a:r>
            <a:r>
              <a:rPr lang="en-US" sz="2400">
                <a:latin typeface="Aptos" panose="020B0004020202020204" pitchFamily="34" charset="0"/>
              </a:rPr>
              <a:t> </a:t>
            </a:r>
            <a:r>
              <a:rPr lang="en-US" sz="2400" err="1">
                <a:latin typeface="Aptos" panose="020B0004020202020204" pitchFamily="34" charset="0"/>
              </a:rPr>
              <a:t>kasvatamine</a:t>
            </a:r>
            <a:endParaRPr lang="en-US" sz="2400">
              <a:latin typeface="Aptos" panose="020B00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err="1">
                <a:latin typeface="Aptos" panose="020B0004020202020204" pitchFamily="34" charset="0"/>
              </a:rPr>
              <a:t>Maksupoliitika</a:t>
            </a:r>
            <a:r>
              <a:rPr lang="en-US" sz="2400">
                <a:latin typeface="Aptos" panose="020B0004020202020204" pitchFamily="34" charset="0"/>
              </a:rPr>
              <a:t> </a:t>
            </a:r>
            <a:r>
              <a:rPr lang="et-EE" sz="2400" b="1">
                <a:latin typeface="Aptos" panose="020B0004020202020204" pitchFamily="34" charset="0"/>
              </a:rPr>
              <a:t>↓</a:t>
            </a:r>
            <a:endParaRPr lang="en-US" sz="2400" b="1">
              <a:latin typeface="Aptos" panose="020B00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err="1">
                <a:latin typeface="Aptos" panose="020B0004020202020204" pitchFamily="34" charset="0"/>
              </a:rPr>
              <a:t>Teadus-arendustegevus</a:t>
            </a:r>
            <a:r>
              <a:rPr lang="en-US" sz="2400">
                <a:latin typeface="Aptos" panose="020B0004020202020204" pitchFamily="34" charset="0"/>
              </a:rPr>
              <a:t> </a:t>
            </a:r>
            <a:r>
              <a:rPr lang="et-EE" sz="2400" b="1">
                <a:latin typeface="Aptos" panose="020B0004020202020204" pitchFamily="34" charset="0"/>
              </a:rPr>
              <a:t>↑</a:t>
            </a:r>
            <a:endParaRPr lang="en-US" sz="2400">
              <a:latin typeface="Aptos" panose="020B00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err="1">
                <a:latin typeface="Aptos" panose="020B0004020202020204" pitchFamily="34" charset="0"/>
              </a:rPr>
              <a:t>Bürokraatia</a:t>
            </a:r>
            <a:r>
              <a:rPr lang="en-US" sz="2400">
                <a:latin typeface="Aptos" panose="020B0004020202020204" pitchFamily="34" charset="0"/>
              </a:rPr>
              <a:t> </a:t>
            </a:r>
            <a:r>
              <a:rPr lang="en-US" sz="2400" err="1">
                <a:latin typeface="Aptos" panose="020B0004020202020204" pitchFamily="34" charset="0"/>
              </a:rPr>
              <a:t>vähendamine</a:t>
            </a:r>
            <a:r>
              <a:rPr lang="en-US" sz="2400">
                <a:latin typeface="Aptos" panose="020B0004020202020204" pitchFamily="34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err="1">
                <a:latin typeface="Aptos" panose="020B0004020202020204" pitchFamily="34" charset="0"/>
              </a:rPr>
              <a:t>Hariduse</a:t>
            </a:r>
            <a:r>
              <a:rPr lang="en-US" sz="2400">
                <a:latin typeface="Aptos" panose="020B0004020202020204" pitchFamily="34" charset="0"/>
              </a:rPr>
              <a:t> </a:t>
            </a:r>
            <a:r>
              <a:rPr lang="en-US" sz="2400" err="1">
                <a:latin typeface="Aptos" panose="020B0004020202020204" pitchFamily="34" charset="0"/>
              </a:rPr>
              <a:t>tulevik</a:t>
            </a:r>
            <a:r>
              <a:rPr lang="en-US" sz="2400">
                <a:latin typeface="Aptos" panose="020B0004020202020204" pitchFamily="34" charset="0"/>
              </a:rPr>
              <a:t>, </a:t>
            </a:r>
            <a:r>
              <a:rPr lang="en-US" sz="2400" err="1">
                <a:latin typeface="Aptos" panose="020B0004020202020204" pitchFamily="34" charset="0"/>
              </a:rPr>
              <a:t>rahastamine</a:t>
            </a:r>
            <a:r>
              <a:rPr lang="en-US" sz="2400">
                <a:latin typeface="Aptos" panose="020B0004020202020204" pitchFamily="34" charset="0"/>
              </a:rPr>
              <a:t> </a:t>
            </a:r>
            <a:r>
              <a:rPr lang="et-EE" sz="2400" b="1">
                <a:latin typeface="Aptos" panose="020B0004020202020204" pitchFamily="34" charset="0"/>
              </a:rPr>
              <a:t>↓</a:t>
            </a:r>
            <a:endParaRPr lang="en-US" sz="2400">
              <a:latin typeface="Aptos" panose="020B00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err="1">
                <a:latin typeface="Aptos" panose="020B0004020202020204" pitchFamily="34" charset="0"/>
              </a:rPr>
              <a:t>Tööjõu</a:t>
            </a:r>
            <a:r>
              <a:rPr lang="en-US" sz="2400">
                <a:latin typeface="Aptos" panose="020B0004020202020204" pitchFamily="34" charset="0"/>
              </a:rPr>
              <a:t> </a:t>
            </a:r>
            <a:r>
              <a:rPr lang="en-US" sz="2400" err="1">
                <a:latin typeface="Aptos" panose="020B0004020202020204" pitchFamily="34" charset="0"/>
              </a:rPr>
              <a:t>kättesaadavus</a:t>
            </a:r>
            <a:r>
              <a:rPr lang="en-US" sz="2400">
                <a:latin typeface="Aptos" panose="020B0004020202020204" pitchFamily="34" charset="0"/>
              </a:rPr>
              <a:t> </a:t>
            </a:r>
            <a:r>
              <a:rPr lang="et-EE" sz="2400" b="1">
                <a:latin typeface="Aptos" panose="020B0004020202020204" pitchFamily="34" charset="0"/>
              </a:rPr>
              <a:t>↑</a:t>
            </a:r>
            <a:endParaRPr lang="en-US" sz="2400">
              <a:latin typeface="Aptos" panose="020B00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err="1">
                <a:latin typeface="Aptos" panose="020B0004020202020204" pitchFamily="34" charset="0"/>
              </a:rPr>
              <a:t>Tööõiguse</a:t>
            </a:r>
            <a:r>
              <a:rPr lang="en-US" sz="2400">
                <a:latin typeface="Aptos" panose="020B0004020202020204" pitchFamily="34" charset="0"/>
              </a:rPr>
              <a:t> </a:t>
            </a:r>
            <a:r>
              <a:rPr lang="en-US" sz="2400" err="1">
                <a:latin typeface="Aptos" panose="020B0004020202020204" pitchFamily="34" charset="0"/>
              </a:rPr>
              <a:t>paindlikkus</a:t>
            </a:r>
            <a:r>
              <a:rPr lang="en-US" sz="2400">
                <a:latin typeface="Aptos" panose="020B0004020202020204" pitchFamily="34" charset="0"/>
              </a:rPr>
              <a:t> </a:t>
            </a:r>
            <a:r>
              <a:rPr lang="et-EE" sz="2400" b="1">
                <a:latin typeface="Aptos" panose="020B0004020202020204" pitchFamily="34" charset="0"/>
              </a:rPr>
              <a:t>↑</a:t>
            </a:r>
            <a:endParaRPr lang="en-US" sz="2400">
              <a:latin typeface="Aptos" panose="020B00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err="1">
                <a:latin typeface="Aptos" panose="020B0004020202020204" pitchFamily="34" charset="0"/>
              </a:rPr>
              <a:t>Töötajate</a:t>
            </a:r>
            <a:r>
              <a:rPr lang="en-US" sz="2400">
                <a:latin typeface="Aptos" panose="020B0004020202020204" pitchFamily="34" charset="0"/>
              </a:rPr>
              <a:t> </a:t>
            </a:r>
            <a:r>
              <a:rPr lang="en-US" sz="2400" err="1">
                <a:latin typeface="Aptos" panose="020B0004020202020204" pitchFamily="34" charset="0"/>
              </a:rPr>
              <a:t>oskused</a:t>
            </a:r>
            <a:r>
              <a:rPr lang="en-US" sz="2400">
                <a:latin typeface="Aptos" panose="020B0004020202020204" pitchFamily="34" charset="0"/>
              </a:rPr>
              <a:t> </a:t>
            </a:r>
            <a:r>
              <a:rPr lang="et-EE" sz="2400" b="1">
                <a:latin typeface="Aptos" panose="020B0004020202020204" pitchFamily="34" charset="0"/>
              </a:rPr>
              <a:t>↑</a:t>
            </a:r>
            <a:endParaRPr lang="en-US" sz="2400" b="1">
              <a:latin typeface="Aptos" panose="020B00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err="1">
                <a:latin typeface="Aptos" panose="020B0004020202020204" pitchFamily="34" charset="0"/>
              </a:rPr>
              <a:t>Juhtimiskvaliteet</a:t>
            </a:r>
            <a:r>
              <a:rPr lang="en-US" sz="2400">
                <a:latin typeface="Aptos" panose="020B0004020202020204" pitchFamily="34" charset="0"/>
              </a:rPr>
              <a:t> </a:t>
            </a:r>
            <a:r>
              <a:rPr lang="en-US" sz="1600">
                <a:latin typeface="Aptos" panose="020B0004020202020204" pitchFamily="34" charset="0"/>
              </a:rPr>
              <a:t>(</a:t>
            </a:r>
            <a:r>
              <a:rPr lang="en-US" sz="1600" err="1">
                <a:latin typeface="Aptos" panose="020B0004020202020204" pitchFamily="34" charset="0"/>
              </a:rPr>
              <a:t>uus</a:t>
            </a:r>
            <a:r>
              <a:rPr lang="en-US" sz="1600">
                <a:latin typeface="Aptos" panose="020B0004020202020204" pitchFamily="34" charset="0"/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err="1">
                <a:latin typeface="Aptos" panose="020B0004020202020204" pitchFamily="34" charset="0"/>
              </a:rPr>
              <a:t>ELi</a:t>
            </a:r>
            <a:r>
              <a:rPr lang="en-US" sz="2400">
                <a:latin typeface="Aptos" panose="020B0004020202020204" pitchFamily="34" charset="0"/>
              </a:rPr>
              <a:t> </a:t>
            </a:r>
            <a:r>
              <a:rPr lang="en-US" sz="2400" err="1">
                <a:latin typeface="Aptos" panose="020B0004020202020204" pitchFamily="34" charset="0"/>
              </a:rPr>
              <a:t>regulatsioonid</a:t>
            </a:r>
            <a:endParaRPr lang="en-US" sz="2400" b="1">
              <a:latin typeface="Aptos" panose="020B00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err="1">
                <a:latin typeface="Aptos" panose="020B0004020202020204" pitchFamily="34" charset="0"/>
              </a:rPr>
              <a:t>Riiklik</a:t>
            </a:r>
            <a:r>
              <a:rPr lang="en-US" sz="2400">
                <a:latin typeface="Aptos" panose="020B0004020202020204" pitchFamily="34" charset="0"/>
              </a:rPr>
              <a:t> </a:t>
            </a:r>
            <a:r>
              <a:rPr lang="en-US" sz="2400" err="1">
                <a:latin typeface="Aptos" panose="020B0004020202020204" pitchFamily="34" charset="0"/>
              </a:rPr>
              <a:t>tervishoiu</a:t>
            </a:r>
            <a:r>
              <a:rPr lang="en-US" sz="2400">
                <a:latin typeface="Aptos" panose="020B0004020202020204" pitchFamily="34" charset="0"/>
              </a:rPr>
              <a:t> </a:t>
            </a:r>
            <a:r>
              <a:rPr lang="en-US" sz="2400" err="1">
                <a:latin typeface="Aptos" panose="020B0004020202020204" pitchFamily="34" charset="0"/>
              </a:rPr>
              <a:t>korraldus</a:t>
            </a:r>
            <a:r>
              <a:rPr lang="en-US" sz="2400">
                <a:latin typeface="Aptos" panose="020B0004020202020204" pitchFamily="34" charset="0"/>
              </a:rPr>
              <a:t>, </a:t>
            </a:r>
            <a:r>
              <a:rPr lang="en-US" sz="2400" err="1">
                <a:latin typeface="Aptos" panose="020B0004020202020204" pitchFamily="34" charset="0"/>
              </a:rPr>
              <a:t>töötajate</a:t>
            </a:r>
            <a:r>
              <a:rPr lang="en-US" sz="2400">
                <a:latin typeface="Aptos" panose="020B0004020202020204" pitchFamily="34" charset="0"/>
              </a:rPr>
              <a:t> </a:t>
            </a:r>
            <a:r>
              <a:rPr lang="en-US" sz="2400" err="1">
                <a:latin typeface="Aptos" panose="020B0004020202020204" pitchFamily="34" charset="0"/>
              </a:rPr>
              <a:t>tervis</a:t>
            </a:r>
            <a:r>
              <a:rPr lang="en-US" sz="2400">
                <a:latin typeface="Aptos" panose="020B0004020202020204" pitchFamily="34" charset="0"/>
              </a:rPr>
              <a:t> </a:t>
            </a:r>
            <a:r>
              <a:rPr lang="et-EE" sz="2400" b="1">
                <a:latin typeface="Aptos" panose="020B0004020202020204" pitchFamily="34" charset="0"/>
              </a:rPr>
              <a:t>↓</a:t>
            </a:r>
            <a:endParaRPr lang="en-US" sz="2400">
              <a:latin typeface="Aptos" panose="020B00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err="1">
                <a:latin typeface="Aptos" panose="020B0004020202020204" pitchFamily="34" charset="0"/>
              </a:rPr>
              <a:t>Konkurentsivõimelise</a:t>
            </a:r>
            <a:r>
              <a:rPr lang="en-US" sz="2400">
                <a:latin typeface="Aptos" panose="020B0004020202020204" pitchFamily="34" charset="0"/>
              </a:rPr>
              <a:t> </a:t>
            </a:r>
            <a:r>
              <a:rPr lang="en-US" sz="2400" err="1">
                <a:latin typeface="Aptos" panose="020B0004020202020204" pitchFamily="34" charset="0"/>
              </a:rPr>
              <a:t>hinnaga</a:t>
            </a:r>
            <a:r>
              <a:rPr lang="en-US" sz="2400">
                <a:latin typeface="Aptos" panose="020B0004020202020204" pitchFamily="34" charset="0"/>
              </a:rPr>
              <a:t> </a:t>
            </a:r>
            <a:r>
              <a:rPr lang="en-US" sz="2400" err="1">
                <a:latin typeface="Aptos" panose="020B0004020202020204" pitchFamily="34" charset="0"/>
              </a:rPr>
              <a:t>energia</a:t>
            </a:r>
            <a:r>
              <a:rPr lang="en-US" sz="2400">
                <a:latin typeface="Aptos" panose="020B0004020202020204" pitchFamily="34" charset="0"/>
              </a:rPr>
              <a:t> </a:t>
            </a:r>
            <a:r>
              <a:rPr lang="en-US" sz="1600">
                <a:latin typeface="Aptos" panose="020B0004020202020204" pitchFamily="34" charset="0"/>
              </a:rPr>
              <a:t>(</a:t>
            </a:r>
            <a:r>
              <a:rPr lang="en-US" sz="1600" err="1">
                <a:latin typeface="Aptos" panose="020B0004020202020204" pitchFamily="34" charset="0"/>
              </a:rPr>
              <a:t>uus</a:t>
            </a:r>
            <a:r>
              <a:rPr lang="en-US" sz="1600">
                <a:latin typeface="Aptos" panose="020B0004020202020204" pitchFamily="34" charset="0"/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>
                <a:latin typeface="Aptos" panose="020B0004020202020204" pitchFamily="34" charset="0"/>
              </a:rPr>
              <a:t>ESG + </a:t>
            </a:r>
            <a:r>
              <a:rPr lang="en-US" sz="2400" err="1">
                <a:latin typeface="Aptos" panose="020B0004020202020204" pitchFamily="34" charset="0"/>
              </a:rPr>
              <a:t>jätkusuutlikkus</a:t>
            </a:r>
            <a:r>
              <a:rPr lang="en-US" sz="2400">
                <a:latin typeface="Aptos" panose="020B0004020202020204" pitchFamily="34" charset="0"/>
              </a:rPr>
              <a:t> </a:t>
            </a:r>
            <a:r>
              <a:rPr lang="et-EE" sz="2400" b="1">
                <a:latin typeface="Aptos" panose="020B0004020202020204" pitchFamily="34" charset="0"/>
              </a:rPr>
              <a:t>↓</a:t>
            </a:r>
            <a:endParaRPr lang="en-US" sz="2400">
              <a:latin typeface="Aptos" panose="020B00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err="1">
                <a:latin typeface="Aptos" panose="020B0004020202020204" pitchFamily="34" charset="0"/>
              </a:rPr>
              <a:t>Rohepöörde</a:t>
            </a:r>
            <a:r>
              <a:rPr lang="en-US" sz="2400">
                <a:latin typeface="Aptos" panose="020B0004020202020204" pitchFamily="34" charset="0"/>
              </a:rPr>
              <a:t> </a:t>
            </a:r>
            <a:r>
              <a:rPr lang="en-US" sz="2400" err="1">
                <a:latin typeface="Aptos" panose="020B0004020202020204" pitchFamily="34" charset="0"/>
              </a:rPr>
              <a:t>rakendumine</a:t>
            </a:r>
            <a:r>
              <a:rPr lang="en-US" sz="2400">
                <a:latin typeface="Aptos" panose="020B0004020202020204" pitchFamily="34" charset="0"/>
              </a:rPr>
              <a:t> </a:t>
            </a:r>
            <a:r>
              <a:rPr lang="et-EE" sz="2400" b="1">
                <a:latin typeface="Aptos" panose="020B0004020202020204" pitchFamily="34" charset="0"/>
              </a:rPr>
              <a:t>↓</a:t>
            </a:r>
            <a:endParaRPr lang="en-US" sz="2400">
              <a:latin typeface="Aptos" panose="020B00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err="1">
                <a:latin typeface="Aptos" panose="020B0004020202020204" pitchFamily="34" charset="0"/>
              </a:rPr>
              <a:t>Alampalk</a:t>
            </a:r>
            <a:r>
              <a:rPr lang="en-US" sz="2400">
                <a:latin typeface="Aptos" panose="020B0004020202020204" pitchFamily="34" charset="0"/>
              </a:rPr>
              <a:t>, </a:t>
            </a:r>
            <a:r>
              <a:rPr lang="en-US" sz="2400" err="1">
                <a:latin typeface="Aptos" panose="020B0004020202020204" pitchFamily="34" charset="0"/>
              </a:rPr>
              <a:t>ametiühingud</a:t>
            </a:r>
            <a:r>
              <a:rPr lang="en-US" sz="2400">
                <a:latin typeface="Aptos" panose="020B0004020202020204" pitchFamily="34" charset="0"/>
              </a:rPr>
              <a:t> </a:t>
            </a:r>
            <a:r>
              <a:rPr lang="et-EE" sz="2400" b="1">
                <a:latin typeface="Aptos" panose="020B0004020202020204" pitchFamily="34" charset="0"/>
              </a:rPr>
              <a:t>↓</a:t>
            </a:r>
            <a:endParaRPr lang="en-US" sz="2400" b="1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3859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194818C-C712-3E70-3AA5-27751057F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008" y="0"/>
            <a:ext cx="10515600" cy="1325563"/>
          </a:xfrm>
        </p:spPr>
        <p:txBody>
          <a:bodyPr>
            <a:normAutofit/>
          </a:bodyPr>
          <a:lstStyle/>
          <a:p>
            <a:r>
              <a:rPr lang="en-GB" sz="4000" err="1"/>
              <a:t>Riigirahanduse</a:t>
            </a:r>
            <a:r>
              <a:rPr lang="en-GB" sz="4000"/>
              <a:t> seis 2026</a:t>
            </a:r>
            <a:endParaRPr lang="et-EE" sz="4000"/>
          </a:p>
        </p:txBody>
      </p:sp>
      <p:pic>
        <p:nvPicPr>
          <p:cNvPr id="5" name="Pilt 4" descr="Pilt, millel on kujutatud tekst, hoiupõrsas, kuvatõmmis, disain&#10;&#10;Tehisintellekti genereeritud sisu ei pruugi olla õige.">
            <a:extLst>
              <a:ext uri="{FF2B5EF4-FFF2-40B4-BE49-F238E27FC236}">
                <a16:creationId xmlns:a16="http://schemas.microsoft.com/office/drawing/2014/main" id="{4FC7916E-203E-2D90-686A-DA767BC731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008" y="1145944"/>
            <a:ext cx="10564699" cy="4953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623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80E613E-7202-BD72-AE68-820CC8FB5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652" y="18661"/>
            <a:ext cx="10515600" cy="1325563"/>
          </a:xfrm>
        </p:spPr>
        <p:txBody>
          <a:bodyPr>
            <a:normAutofit/>
          </a:bodyPr>
          <a:lstStyle/>
          <a:p>
            <a:r>
              <a:rPr lang="en-GB" sz="4000" err="1"/>
              <a:t>Riigi</a:t>
            </a:r>
            <a:r>
              <a:rPr lang="en-GB" sz="4000"/>
              <a:t> </a:t>
            </a:r>
            <a:r>
              <a:rPr lang="en-GB" sz="4000" err="1"/>
              <a:t>kulude</a:t>
            </a:r>
            <a:r>
              <a:rPr lang="en-GB" sz="4000"/>
              <a:t> </a:t>
            </a:r>
            <a:r>
              <a:rPr lang="en-GB" sz="4000" err="1"/>
              <a:t>kasvu</a:t>
            </a:r>
            <a:r>
              <a:rPr lang="en-GB" sz="4000"/>
              <a:t> </a:t>
            </a:r>
            <a:r>
              <a:rPr lang="en-GB" sz="4000" err="1"/>
              <a:t>veavad</a:t>
            </a:r>
            <a:r>
              <a:rPr lang="en-GB" sz="4000"/>
              <a:t> </a:t>
            </a:r>
            <a:br>
              <a:rPr lang="en-GB" sz="4000"/>
            </a:br>
            <a:r>
              <a:rPr lang="en-GB" sz="4000" err="1"/>
              <a:t>sotsiaalkulud</a:t>
            </a:r>
            <a:r>
              <a:rPr lang="en-GB" sz="4000"/>
              <a:t> ja </a:t>
            </a:r>
            <a:r>
              <a:rPr lang="en-GB" sz="4000" err="1"/>
              <a:t>tervishoid</a:t>
            </a:r>
            <a:r>
              <a:rPr lang="en-GB" sz="4000"/>
              <a:t>, </a:t>
            </a:r>
            <a:r>
              <a:rPr lang="en-GB" sz="4000" err="1"/>
              <a:t>mitte</a:t>
            </a:r>
            <a:r>
              <a:rPr lang="en-GB" sz="4000"/>
              <a:t> </a:t>
            </a:r>
            <a:r>
              <a:rPr lang="en-GB" sz="4000" err="1"/>
              <a:t>riigikaitse</a:t>
            </a:r>
            <a:endParaRPr lang="et-EE" sz="400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C37C1A12-215A-52DE-6B27-8B03C14278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3666711"/>
              </p:ext>
            </p:extLst>
          </p:nvPr>
        </p:nvGraphicFramePr>
        <p:xfrm>
          <a:off x="585601" y="1758653"/>
          <a:ext cx="9258300" cy="37188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52273">
                  <a:extLst>
                    <a:ext uri="{9D8B030D-6E8A-4147-A177-3AD203B41FA5}">
                      <a16:colId xmlns:a16="http://schemas.microsoft.com/office/drawing/2014/main" val="1161987736"/>
                    </a:ext>
                  </a:extLst>
                </a:gridCol>
                <a:gridCol w="1865745">
                  <a:extLst>
                    <a:ext uri="{9D8B030D-6E8A-4147-A177-3AD203B41FA5}">
                      <a16:colId xmlns:a16="http://schemas.microsoft.com/office/drawing/2014/main" val="346229011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3468231580"/>
                    </a:ext>
                  </a:extLst>
                </a:gridCol>
                <a:gridCol w="1811482">
                  <a:extLst>
                    <a:ext uri="{9D8B030D-6E8A-4147-A177-3AD203B41FA5}">
                      <a16:colId xmlns:a16="http://schemas.microsoft.com/office/drawing/2014/main" val="761199902"/>
                    </a:ext>
                  </a:extLst>
                </a:gridCol>
              </a:tblGrid>
              <a:tr h="287338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>
                          <a:effectLst/>
                        </a:rPr>
                        <a:t> 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err="1">
                          <a:effectLst/>
                        </a:rPr>
                        <a:t>Kasv</a:t>
                      </a:r>
                      <a:r>
                        <a:rPr lang="en-GB" sz="1800" u="none" strike="noStrike">
                          <a:effectLst/>
                        </a:rPr>
                        <a:t> 2019-2025, </a:t>
                      </a:r>
                      <a:r>
                        <a:rPr lang="en-GB" sz="1800" u="none" strike="noStrike" err="1">
                          <a:effectLst/>
                        </a:rPr>
                        <a:t>mln</a:t>
                      </a:r>
                      <a:r>
                        <a:rPr lang="en-GB" sz="1800" u="none" strike="noStrike">
                          <a:effectLst/>
                        </a:rPr>
                        <a:t> </a:t>
                      </a:r>
                      <a:r>
                        <a:rPr lang="en-GB" sz="1800" u="none" strike="noStrike" err="1">
                          <a:effectLst/>
                        </a:rPr>
                        <a:t>eur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err="1">
                          <a:effectLst/>
                        </a:rPr>
                        <a:t>Kasv</a:t>
                      </a:r>
                      <a:r>
                        <a:rPr lang="et-EE" sz="1800" u="none" strike="noStrike">
                          <a:effectLst/>
                        </a:rPr>
                        <a:t> </a:t>
                      </a:r>
                      <a:r>
                        <a:rPr lang="en-GB" sz="1800" u="none" strike="noStrike">
                          <a:effectLst/>
                        </a:rPr>
                        <a:t>2019-2025, </a:t>
                      </a:r>
                      <a:r>
                        <a:rPr lang="et-EE" sz="1800" u="none" strike="noStrike">
                          <a:effectLst/>
                        </a:rPr>
                        <a:t>%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err="1">
                          <a:effectLst/>
                        </a:rPr>
                        <a:t>Osakaal</a:t>
                      </a:r>
                      <a:r>
                        <a:rPr lang="et-EE" sz="1800" u="none" strike="noStrike">
                          <a:effectLst/>
                        </a:rPr>
                        <a:t> kogukasvus</a:t>
                      </a:r>
                      <a:r>
                        <a:rPr lang="en-GB" sz="1800" u="none" strike="noStrike">
                          <a:effectLst/>
                        </a:rPr>
                        <a:t>t, %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740387970"/>
                  </a:ext>
                </a:extLst>
              </a:tr>
              <a:tr h="287338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>
                          <a:effectLst/>
                        </a:rPr>
                        <a:t>Sotsiaalne kaitse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2</a:t>
                      </a:r>
                      <a:r>
                        <a:rPr lang="en-US" sz="1800" u="none" strike="noStrike">
                          <a:effectLst/>
                        </a:rPr>
                        <a:t> </a:t>
                      </a:r>
                      <a:r>
                        <a:rPr lang="et-EE" sz="1800" u="none" strike="noStrike">
                          <a:effectLst/>
                        </a:rPr>
                        <a:t>303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64%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31%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125626354"/>
                  </a:ext>
                </a:extLst>
              </a:tr>
              <a:tr h="287338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>
                          <a:effectLst/>
                        </a:rPr>
                        <a:t>Tervishoid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1</a:t>
                      </a:r>
                      <a:r>
                        <a:rPr lang="en-US" sz="1800" u="none" strike="noStrike">
                          <a:effectLst/>
                        </a:rPr>
                        <a:t> </a:t>
                      </a:r>
                      <a:r>
                        <a:rPr lang="et-EE" sz="1800" u="none" strike="noStrike">
                          <a:effectLst/>
                        </a:rPr>
                        <a:t>315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83%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17%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317340073"/>
                  </a:ext>
                </a:extLst>
              </a:tr>
              <a:tr h="287338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>
                          <a:effectLst/>
                        </a:rPr>
                        <a:t>Haridus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926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55%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12%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27314766"/>
                  </a:ext>
                </a:extLst>
              </a:tr>
              <a:tr h="287338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>
                          <a:effectLst/>
                        </a:rPr>
                        <a:t>Majandus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676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52%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9%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983858018"/>
                  </a:ext>
                </a:extLst>
              </a:tr>
              <a:tr h="287338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>
                          <a:effectLst/>
                        </a:rPr>
                        <a:t>Üldised valitsussektori teenused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966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98%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13%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707065643"/>
                  </a:ext>
                </a:extLst>
              </a:tr>
              <a:tr h="287338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>
                          <a:effectLst/>
                        </a:rPr>
                        <a:t>Riigikaitse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875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149%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12%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808895552"/>
                  </a:ext>
                </a:extLst>
              </a:tr>
              <a:tr h="287338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>
                          <a:effectLst/>
                        </a:rPr>
                        <a:t>Avalik kord ja julgeolek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243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49%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3%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120943712"/>
                  </a:ext>
                </a:extLst>
              </a:tr>
              <a:tr h="287338">
                <a:tc>
                  <a:txBody>
                    <a:bodyPr/>
                    <a:lstStyle/>
                    <a:p>
                      <a:pPr algn="l" fontAlgn="b"/>
                      <a:r>
                        <a:rPr lang="nn-NO" sz="1800" u="none" strike="noStrike">
                          <a:effectLst/>
                        </a:rPr>
                        <a:t>Vaba aeg, kultuur ja religioon</a:t>
                      </a:r>
                      <a:endParaRPr lang="nn-N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157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28%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2%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654132644"/>
                  </a:ext>
                </a:extLst>
              </a:tr>
              <a:tr h="287338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>
                          <a:effectLst/>
                        </a:rPr>
                        <a:t>Keskkonnakaitse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13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7%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0%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31862406"/>
                  </a:ext>
                </a:extLst>
              </a:tr>
              <a:tr h="287338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>
                          <a:effectLst/>
                        </a:rPr>
                        <a:t>Elamu- ja kommunaalmajandus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62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55%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>
                          <a:effectLst/>
                        </a:rPr>
                        <a:t>1%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503457439"/>
                  </a:ext>
                </a:extLst>
              </a:tr>
              <a:tr h="287338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b="1" u="none" strike="noStrike">
                          <a:effectLst/>
                        </a:rPr>
                        <a:t>Kokku</a:t>
                      </a:r>
                      <a:endParaRPr lang="et-E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b="1" u="none" strike="noStrike">
                          <a:effectLst/>
                        </a:rPr>
                        <a:t>7</a:t>
                      </a:r>
                      <a:r>
                        <a:rPr lang="en-US" sz="1800" b="1" u="none" strike="noStrike">
                          <a:effectLst/>
                        </a:rPr>
                        <a:t> </a:t>
                      </a:r>
                      <a:r>
                        <a:rPr lang="et-EE" sz="1800" b="1" u="none" strike="noStrike">
                          <a:effectLst/>
                        </a:rPr>
                        <a:t>536</a:t>
                      </a:r>
                      <a:endParaRPr lang="et-E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b="1" u="none" strike="noStrike">
                          <a:effectLst/>
                        </a:rPr>
                        <a:t>68%</a:t>
                      </a:r>
                      <a:endParaRPr lang="et-E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b="1" u="none" strike="noStrike">
                          <a:effectLst/>
                        </a:rPr>
                        <a:t>100%</a:t>
                      </a:r>
                      <a:endParaRPr lang="et-E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298884059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E9E7B16-873A-53DE-DA3B-8A27F433441B}"/>
              </a:ext>
            </a:extLst>
          </p:cNvPr>
          <p:cNvSpPr txBox="1"/>
          <p:nvPr/>
        </p:nvSpPr>
        <p:spPr>
          <a:xfrm>
            <a:off x="585601" y="5761160"/>
            <a:ext cx="3259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/>
              <a:t>Allikas: </a:t>
            </a:r>
            <a:r>
              <a:rPr lang="en-GB" sz="1100" err="1"/>
              <a:t>Rahandusministeerium</a:t>
            </a:r>
            <a:r>
              <a:rPr lang="en-GB" sz="1100"/>
              <a:t>, ETKL </a:t>
            </a:r>
            <a:r>
              <a:rPr lang="en-GB" sz="1100" err="1"/>
              <a:t>arvutused</a:t>
            </a:r>
            <a:endParaRPr lang="et-EE" sz="110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D4776C1-1C45-AF38-1881-93F23F5C9245}"/>
              </a:ext>
            </a:extLst>
          </p:cNvPr>
          <p:cNvSpPr/>
          <p:nvPr/>
        </p:nvSpPr>
        <p:spPr>
          <a:xfrm>
            <a:off x="9074255" y="2519469"/>
            <a:ext cx="1054100" cy="7204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07006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71864-BBEA-4E5A-E4D7-67D211746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985" y="0"/>
            <a:ext cx="10515600" cy="1325563"/>
          </a:xfrm>
        </p:spPr>
        <p:txBody>
          <a:bodyPr>
            <a:normAutofit/>
          </a:bodyPr>
          <a:lstStyle/>
          <a:p>
            <a:r>
              <a:rPr lang="en-GB" sz="4000" err="1"/>
              <a:t>Valitsussektori</a:t>
            </a:r>
            <a:r>
              <a:rPr lang="en-GB" sz="4000"/>
              <a:t> </a:t>
            </a:r>
            <a:r>
              <a:rPr lang="en-GB" sz="4000" err="1"/>
              <a:t>kulud</a:t>
            </a:r>
            <a:r>
              <a:rPr lang="en-GB" sz="4000"/>
              <a:t> </a:t>
            </a:r>
            <a:r>
              <a:rPr lang="en-GB" sz="4000" err="1"/>
              <a:t>kasvavad</a:t>
            </a:r>
            <a:r>
              <a:rPr lang="en-GB" sz="4000"/>
              <a:t> </a:t>
            </a:r>
            <a:br>
              <a:rPr lang="en-GB" sz="4000"/>
            </a:br>
            <a:r>
              <a:rPr lang="en-GB" sz="4000" err="1"/>
              <a:t>majandusest</a:t>
            </a:r>
            <a:r>
              <a:rPr lang="en-GB" sz="4000"/>
              <a:t> </a:t>
            </a:r>
            <a:r>
              <a:rPr lang="en-GB" sz="4000" err="1"/>
              <a:t>oluliselt</a:t>
            </a:r>
            <a:r>
              <a:rPr lang="en-GB" sz="4000"/>
              <a:t> </a:t>
            </a:r>
            <a:r>
              <a:rPr lang="en-GB" sz="4000" err="1"/>
              <a:t>kiiremini</a:t>
            </a:r>
            <a:r>
              <a:rPr lang="en-GB" sz="4000"/>
              <a:t> (2019-2025)</a:t>
            </a:r>
            <a:endParaRPr lang="et-EE" sz="40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84DE21-D752-37A8-CA8B-8069372AA9D1}"/>
              </a:ext>
            </a:extLst>
          </p:cNvPr>
          <p:cNvSpPr txBox="1"/>
          <p:nvPr/>
        </p:nvSpPr>
        <p:spPr>
          <a:xfrm>
            <a:off x="520362" y="6130214"/>
            <a:ext cx="3259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err="1"/>
              <a:t>Allikas</a:t>
            </a:r>
            <a:r>
              <a:rPr lang="en-GB" sz="1100"/>
              <a:t>: </a:t>
            </a:r>
            <a:r>
              <a:rPr lang="en-GB" sz="1100" err="1"/>
              <a:t>Rahandusministeerium</a:t>
            </a:r>
            <a:endParaRPr lang="et-EE" sz="1100"/>
          </a:p>
        </p:txBody>
      </p:sp>
      <p:pic>
        <p:nvPicPr>
          <p:cNvPr id="5" name="Pilt 4">
            <a:extLst>
              <a:ext uri="{FF2B5EF4-FFF2-40B4-BE49-F238E27FC236}">
                <a16:creationId xmlns:a16="http://schemas.microsoft.com/office/drawing/2014/main" id="{67372D22-33D6-8055-B450-16C9CE91BA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362" y="1325563"/>
            <a:ext cx="10129574" cy="4575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050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027FC-5CCC-EE3F-0671-35E463E76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204" y="14990"/>
            <a:ext cx="6785044" cy="1325563"/>
          </a:xfrm>
        </p:spPr>
        <p:txBody>
          <a:bodyPr>
            <a:noAutofit/>
          </a:bodyPr>
          <a:lstStyle/>
          <a:p>
            <a:r>
              <a:rPr lang="en-GB" sz="4000" err="1"/>
              <a:t>Indekseerimine</a:t>
            </a:r>
            <a:r>
              <a:rPr lang="en-GB" sz="4000"/>
              <a:t> </a:t>
            </a:r>
            <a:r>
              <a:rPr lang="en-GB" sz="4000" err="1"/>
              <a:t>kasvatas</a:t>
            </a:r>
            <a:r>
              <a:rPr lang="en-GB" sz="4000"/>
              <a:t> </a:t>
            </a:r>
            <a:r>
              <a:rPr lang="en-GB" sz="4000" err="1"/>
              <a:t>riigi</a:t>
            </a:r>
            <a:r>
              <a:rPr lang="en-GB" sz="4000"/>
              <a:t> </a:t>
            </a:r>
            <a:r>
              <a:rPr lang="en-GB" sz="4000" err="1"/>
              <a:t>kulusid</a:t>
            </a:r>
            <a:r>
              <a:rPr lang="en-GB" sz="4000"/>
              <a:t> 500 </a:t>
            </a:r>
            <a:r>
              <a:rPr lang="en-GB" sz="4000" err="1"/>
              <a:t>miljoni</a:t>
            </a:r>
            <a:r>
              <a:rPr lang="en-GB" sz="4000"/>
              <a:t> v</a:t>
            </a:r>
            <a:r>
              <a:rPr lang="en-US" sz="4000"/>
              <a:t>õ</a:t>
            </a:r>
            <a:r>
              <a:rPr lang="en-GB" sz="4000" err="1"/>
              <a:t>rra</a:t>
            </a:r>
            <a:endParaRPr lang="et-EE" sz="400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935A304-DE68-1C21-A856-115162D294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5814411"/>
              </p:ext>
            </p:extLst>
          </p:nvPr>
        </p:nvGraphicFramePr>
        <p:xfrm>
          <a:off x="527514" y="1340553"/>
          <a:ext cx="10236200" cy="48555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72761">
                  <a:extLst>
                    <a:ext uri="{9D8B030D-6E8A-4147-A177-3AD203B41FA5}">
                      <a16:colId xmlns:a16="http://schemas.microsoft.com/office/drawing/2014/main" val="1377973859"/>
                    </a:ext>
                  </a:extLst>
                </a:gridCol>
                <a:gridCol w="1391440">
                  <a:extLst>
                    <a:ext uri="{9D8B030D-6E8A-4147-A177-3AD203B41FA5}">
                      <a16:colId xmlns:a16="http://schemas.microsoft.com/office/drawing/2014/main" val="2115767210"/>
                    </a:ext>
                  </a:extLst>
                </a:gridCol>
                <a:gridCol w="1536382">
                  <a:extLst>
                    <a:ext uri="{9D8B030D-6E8A-4147-A177-3AD203B41FA5}">
                      <a16:colId xmlns:a16="http://schemas.microsoft.com/office/drawing/2014/main" val="2587932691"/>
                    </a:ext>
                  </a:extLst>
                </a:gridCol>
                <a:gridCol w="1913812">
                  <a:extLst>
                    <a:ext uri="{9D8B030D-6E8A-4147-A177-3AD203B41FA5}">
                      <a16:colId xmlns:a16="http://schemas.microsoft.com/office/drawing/2014/main" val="2430884326"/>
                    </a:ext>
                  </a:extLst>
                </a:gridCol>
                <a:gridCol w="1521805">
                  <a:extLst>
                    <a:ext uri="{9D8B030D-6E8A-4147-A177-3AD203B41FA5}">
                      <a16:colId xmlns:a16="http://schemas.microsoft.com/office/drawing/2014/main" val="2803813198"/>
                    </a:ext>
                  </a:extLst>
                </a:gridCol>
              </a:tblGrid>
              <a:tr h="505039"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u="none" strike="noStrike">
                          <a:effectLst/>
                        </a:rPr>
                        <a:t>2025 RES andmed, mln eurot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u="none" strike="noStrike">
                          <a:effectLst/>
                        </a:rPr>
                        <a:t>Kulu, mln eur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u="none" strike="noStrike">
                          <a:effectLst/>
                        </a:rPr>
                        <a:t>Indekseeritud </a:t>
                      </a:r>
                      <a:r>
                        <a:rPr lang="en-GB" sz="1800" u="none" strike="noStrike" err="1">
                          <a:effectLst/>
                        </a:rPr>
                        <a:t>kulud</a:t>
                      </a:r>
                      <a:r>
                        <a:rPr lang="et-EE" sz="1800" u="none" strike="noStrike">
                          <a:effectLst/>
                        </a:rPr>
                        <a:t>, mln </a:t>
                      </a:r>
                      <a:r>
                        <a:rPr lang="et-EE" sz="1800" u="none" strike="noStrike" err="1">
                          <a:effectLst/>
                        </a:rPr>
                        <a:t>eur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u="none" strike="noStrike">
                          <a:effectLst/>
                        </a:rPr>
                        <a:t>Indekseeritud kulude osakaal,%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u="none" strike="noStrike">
                          <a:effectLst/>
                        </a:rPr>
                        <a:t>Indeksikulu kasv, mln eur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568266862"/>
                  </a:ext>
                </a:extLst>
              </a:tr>
              <a:tr h="301355"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u="none" strike="noStrike">
                          <a:effectLst/>
                        </a:rPr>
                        <a:t>Sotsiaalne kaitse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t-EE" sz="1800" u="none" strike="noStrike">
                          <a:effectLst/>
                        </a:rPr>
                        <a:t>5</a:t>
                      </a:r>
                      <a:r>
                        <a:rPr lang="en-GB" sz="1800" u="none" strike="noStrike">
                          <a:effectLst/>
                        </a:rPr>
                        <a:t> </a:t>
                      </a:r>
                      <a:r>
                        <a:rPr lang="et-EE" sz="1800" u="none" strike="noStrike">
                          <a:effectLst/>
                        </a:rPr>
                        <a:t>926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t-EE" sz="1800" u="none" strike="noStrike">
                          <a:effectLst/>
                        </a:rPr>
                        <a:t>4</a:t>
                      </a:r>
                      <a:r>
                        <a:rPr lang="en-GB" sz="1800" u="none" strike="noStrike">
                          <a:effectLst/>
                        </a:rPr>
                        <a:t> </a:t>
                      </a:r>
                      <a:r>
                        <a:rPr lang="et-EE" sz="1800" u="none" strike="noStrike">
                          <a:effectLst/>
                        </a:rPr>
                        <a:t>400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t-EE" sz="1800" u="none" strike="noStrike">
                          <a:effectLst/>
                        </a:rPr>
                        <a:t>74%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t-EE" sz="1800" u="none" strike="noStrike">
                          <a:effectLst/>
                        </a:rPr>
                        <a:t>311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31996398"/>
                  </a:ext>
                </a:extLst>
              </a:tr>
              <a:tr h="345694"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u="none" strike="noStrike">
                          <a:effectLst/>
                        </a:rPr>
                        <a:t>Tervishoid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t-EE" sz="1800" u="none" strike="noStrike">
                          <a:effectLst/>
                        </a:rPr>
                        <a:t>2</a:t>
                      </a:r>
                      <a:r>
                        <a:rPr lang="en-GB" sz="1800" u="none" strike="noStrike">
                          <a:effectLst/>
                        </a:rPr>
                        <a:t> </a:t>
                      </a:r>
                      <a:r>
                        <a:rPr lang="et-EE" sz="1800" u="none" strike="noStrike">
                          <a:effectLst/>
                        </a:rPr>
                        <a:t>893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t-EE" sz="1800" u="none" strike="noStrike">
                          <a:effectLst/>
                        </a:rPr>
                        <a:t>2</a:t>
                      </a:r>
                      <a:r>
                        <a:rPr lang="en-GB" sz="1800" u="none" strike="noStrike">
                          <a:effectLst/>
                        </a:rPr>
                        <a:t> </a:t>
                      </a:r>
                      <a:r>
                        <a:rPr lang="et-EE" sz="1800" u="none" strike="noStrike">
                          <a:effectLst/>
                        </a:rPr>
                        <a:t>350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t-EE" sz="1800" u="none" strike="noStrike">
                          <a:effectLst/>
                        </a:rPr>
                        <a:t>81%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t-EE" sz="1800" u="none" strike="noStrike">
                          <a:effectLst/>
                        </a:rPr>
                        <a:t>154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555610757"/>
                  </a:ext>
                </a:extLst>
              </a:tr>
              <a:tr h="345694"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u="none" strike="noStrike">
                          <a:effectLst/>
                        </a:rPr>
                        <a:t>Haridus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t-EE" sz="1800" u="none" strike="noStrike">
                          <a:effectLst/>
                        </a:rPr>
                        <a:t>2</a:t>
                      </a:r>
                      <a:r>
                        <a:rPr lang="en-GB" sz="1800" u="none" strike="noStrike">
                          <a:effectLst/>
                        </a:rPr>
                        <a:t> </a:t>
                      </a:r>
                      <a:r>
                        <a:rPr lang="et-EE" sz="1800" u="none" strike="noStrike">
                          <a:effectLst/>
                        </a:rPr>
                        <a:t>625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u="none" strike="noStrike">
                          <a:effectLst/>
                        </a:rPr>
                        <a:t> 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u="none" strike="noStrike">
                          <a:effectLst/>
                        </a:rPr>
                        <a:t> 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u="none" strike="noStrike">
                          <a:effectLst/>
                        </a:rPr>
                        <a:t> 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04541112"/>
                  </a:ext>
                </a:extLst>
              </a:tr>
              <a:tr h="345694"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u="none" strike="noStrike">
                          <a:effectLst/>
                        </a:rPr>
                        <a:t>Majandus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t-EE" sz="1800" u="none" strike="noStrike">
                          <a:effectLst/>
                        </a:rPr>
                        <a:t>1</a:t>
                      </a:r>
                      <a:r>
                        <a:rPr lang="en-GB" sz="1800" u="none" strike="noStrike">
                          <a:effectLst/>
                        </a:rPr>
                        <a:t> </a:t>
                      </a:r>
                      <a:r>
                        <a:rPr lang="et-EE" sz="1800" u="none" strike="noStrike">
                          <a:effectLst/>
                        </a:rPr>
                        <a:t>972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u="none" strike="noStrike">
                          <a:effectLst/>
                        </a:rPr>
                        <a:t> 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u="none" strike="noStrike">
                          <a:effectLst/>
                        </a:rPr>
                        <a:t> 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u="none" strike="noStrike">
                          <a:effectLst/>
                        </a:rPr>
                        <a:t> 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760361161"/>
                  </a:ext>
                </a:extLst>
              </a:tr>
              <a:tr h="345694"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u="none" strike="noStrike">
                          <a:effectLst/>
                        </a:rPr>
                        <a:t>Üldised valitsussektori teenused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t-EE" sz="1800" u="none" strike="noStrike">
                          <a:effectLst/>
                        </a:rPr>
                        <a:t>1</a:t>
                      </a:r>
                      <a:r>
                        <a:rPr lang="en-GB" sz="1800" u="none" strike="noStrike">
                          <a:effectLst/>
                        </a:rPr>
                        <a:t> </a:t>
                      </a:r>
                      <a:r>
                        <a:rPr lang="et-EE" sz="1800" u="none" strike="noStrike">
                          <a:effectLst/>
                        </a:rPr>
                        <a:t>956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u="none" strike="noStrike">
                          <a:effectLst/>
                        </a:rPr>
                        <a:t> 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u="none" strike="noStrike">
                          <a:effectLst/>
                        </a:rPr>
                        <a:t> 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u="none" strike="noStrike">
                          <a:effectLst/>
                        </a:rPr>
                        <a:t> 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723848394"/>
                  </a:ext>
                </a:extLst>
              </a:tr>
              <a:tr h="345694"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u="none" strike="noStrike">
                          <a:effectLst/>
                        </a:rPr>
                        <a:t>Riigikaitse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t-EE" sz="1800" u="none" strike="noStrike">
                          <a:effectLst/>
                        </a:rPr>
                        <a:t>1</a:t>
                      </a:r>
                      <a:r>
                        <a:rPr lang="en-GB" sz="1800" u="none" strike="noStrike">
                          <a:effectLst/>
                        </a:rPr>
                        <a:t> </a:t>
                      </a:r>
                      <a:r>
                        <a:rPr lang="et-EE" sz="1800" u="none" strike="noStrike">
                          <a:effectLst/>
                        </a:rPr>
                        <a:t>463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t-EE" sz="1800" u="none" strike="noStrike">
                          <a:effectLst/>
                        </a:rPr>
                        <a:t>1</a:t>
                      </a:r>
                      <a:r>
                        <a:rPr lang="en-GB" sz="1800" u="none" strike="noStrike">
                          <a:effectLst/>
                        </a:rPr>
                        <a:t> </a:t>
                      </a:r>
                      <a:r>
                        <a:rPr lang="et-EE" sz="1800" u="none" strike="noStrike">
                          <a:effectLst/>
                        </a:rPr>
                        <a:t>360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t-EE" sz="1800" u="none" strike="noStrike">
                          <a:effectLst/>
                        </a:rPr>
                        <a:t>93%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t-EE" sz="1800" u="none" strike="noStrike">
                          <a:effectLst/>
                        </a:rPr>
                        <a:t>-79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865153656"/>
                  </a:ext>
                </a:extLst>
              </a:tr>
              <a:tr h="345694"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u="none" strike="noStrike">
                          <a:effectLst/>
                        </a:rPr>
                        <a:t>Avalik kord ja julgeolek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t-EE" sz="1800" u="none" strike="noStrike">
                          <a:effectLst/>
                        </a:rPr>
                        <a:t>743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u="none" strike="noStrike">
                          <a:effectLst/>
                        </a:rPr>
                        <a:t> 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u="none" strike="noStrike">
                          <a:effectLst/>
                        </a:rPr>
                        <a:t> 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u="none" strike="noStrike">
                          <a:effectLst/>
                        </a:rPr>
                        <a:t> 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821544856"/>
                  </a:ext>
                </a:extLst>
              </a:tr>
              <a:tr h="345694">
                <a:tc>
                  <a:txBody>
                    <a:bodyPr/>
                    <a:lstStyle/>
                    <a:p>
                      <a:pPr algn="l" fontAlgn="t"/>
                      <a:r>
                        <a:rPr lang="nn-NO" sz="1800" u="none" strike="noStrike">
                          <a:effectLst/>
                        </a:rPr>
                        <a:t>Vaba aeg, kultuur ja religioon</a:t>
                      </a:r>
                      <a:endParaRPr lang="nn-NO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t-EE" sz="1800" u="none" strike="noStrike">
                          <a:effectLst/>
                        </a:rPr>
                        <a:t>721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t-EE" sz="1800" u="none" strike="noStrike">
                          <a:effectLst/>
                        </a:rPr>
                        <a:t>47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t-EE" sz="1800" u="none" strike="noStrike">
                          <a:effectLst/>
                        </a:rPr>
                        <a:t>7%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t-EE" sz="1800" u="none" strike="noStrike">
                          <a:effectLst/>
                        </a:rPr>
                        <a:t>2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537311586"/>
                  </a:ext>
                </a:extLst>
              </a:tr>
              <a:tr h="345694"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u="none" strike="noStrike">
                          <a:effectLst/>
                        </a:rPr>
                        <a:t>Keskkonnakaitse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t-EE" sz="1800" u="none" strike="noStrike">
                          <a:effectLst/>
                        </a:rPr>
                        <a:t>200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u="none" strike="noStrike">
                          <a:effectLst/>
                        </a:rPr>
                        <a:t> 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u="none" strike="noStrike">
                          <a:effectLst/>
                        </a:rPr>
                        <a:t> 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u="none" strike="noStrike">
                          <a:effectLst/>
                        </a:rPr>
                        <a:t> 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738877844"/>
                  </a:ext>
                </a:extLst>
              </a:tr>
              <a:tr h="345694"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u="none" strike="noStrike">
                          <a:effectLst/>
                        </a:rPr>
                        <a:t>Elamu- ja kommunaalmajandus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t-EE" sz="1800" u="none" strike="noStrike">
                          <a:effectLst/>
                        </a:rPr>
                        <a:t>175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u="none" strike="noStrike">
                          <a:effectLst/>
                        </a:rPr>
                        <a:t> 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u="none" strike="noStrike">
                          <a:effectLst/>
                        </a:rPr>
                        <a:t> 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u="none" strike="noStrike">
                          <a:effectLst/>
                        </a:rPr>
                        <a:t> </a:t>
                      </a:r>
                      <a:endParaRPr lang="et-EE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598060480"/>
                  </a:ext>
                </a:extLst>
              </a:tr>
              <a:tr h="345694">
                <a:tc>
                  <a:txBody>
                    <a:bodyPr/>
                    <a:lstStyle/>
                    <a:p>
                      <a:pPr algn="l" fontAlgn="t"/>
                      <a:r>
                        <a:rPr lang="et-EE" sz="1800" b="1" u="none" strike="noStrike">
                          <a:effectLst/>
                        </a:rPr>
                        <a:t>Kokku</a:t>
                      </a:r>
                      <a:endParaRPr lang="et-EE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t-EE" sz="1800" b="1" u="none" strike="noStrike">
                          <a:effectLst/>
                        </a:rPr>
                        <a:t>18</a:t>
                      </a:r>
                      <a:r>
                        <a:rPr lang="en-GB" sz="1800" b="1" u="none" strike="noStrike">
                          <a:effectLst/>
                        </a:rPr>
                        <a:t> </a:t>
                      </a:r>
                      <a:r>
                        <a:rPr lang="et-EE" sz="1800" b="1" u="none" strike="noStrike">
                          <a:effectLst/>
                        </a:rPr>
                        <a:t>675</a:t>
                      </a:r>
                      <a:endParaRPr lang="et-EE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t-EE" sz="1800" b="1" u="none" strike="noStrike">
                          <a:effectLst/>
                        </a:rPr>
                        <a:t>8</a:t>
                      </a:r>
                      <a:r>
                        <a:rPr lang="en-GB" sz="1800" b="1" u="none" strike="noStrike">
                          <a:effectLst/>
                        </a:rPr>
                        <a:t> </a:t>
                      </a:r>
                      <a:r>
                        <a:rPr lang="et-EE" sz="1800" b="1" u="none" strike="noStrike">
                          <a:effectLst/>
                        </a:rPr>
                        <a:t>157</a:t>
                      </a:r>
                      <a:endParaRPr lang="et-EE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t-EE" sz="1800" b="1" u="none" strike="noStrike">
                          <a:effectLst/>
                        </a:rPr>
                        <a:t>44%</a:t>
                      </a:r>
                      <a:endParaRPr lang="et-EE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t-EE" sz="1800" b="1" u="none" strike="noStrike">
                          <a:effectLst/>
                        </a:rPr>
                        <a:t>386</a:t>
                      </a:r>
                      <a:endParaRPr lang="et-EE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20085288"/>
                  </a:ext>
                </a:extLst>
              </a:tr>
              <a:tr h="505039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1" u="none" strike="noStrike" err="1">
                          <a:effectLst/>
                        </a:rPr>
                        <a:t>Kokku</a:t>
                      </a:r>
                      <a:r>
                        <a:rPr lang="fi-FI" sz="1800" b="1" u="none" strike="noStrike">
                          <a:effectLst/>
                        </a:rPr>
                        <a:t> ilma </a:t>
                      </a:r>
                      <a:r>
                        <a:rPr lang="fi-FI" sz="1800" b="1" u="none" strike="noStrike" err="1">
                          <a:effectLst/>
                        </a:rPr>
                        <a:t>kaitsekuludeta</a:t>
                      </a:r>
                      <a:r>
                        <a:rPr lang="fi-FI" sz="1800" b="1" u="none" strike="noStrike">
                          <a:effectLst/>
                        </a:rPr>
                        <a:t> ja </a:t>
                      </a:r>
                      <a:r>
                        <a:rPr lang="fi-FI" sz="1800" b="1" u="none" strike="noStrike" err="1">
                          <a:effectLst/>
                        </a:rPr>
                        <a:t>arvestades</a:t>
                      </a:r>
                      <a:r>
                        <a:rPr lang="fi-FI" sz="1800" b="1" u="none" strike="noStrike">
                          <a:effectLst/>
                        </a:rPr>
                        <a:t> TA </a:t>
                      </a:r>
                      <a:r>
                        <a:rPr lang="fi-FI" sz="1800" b="1" u="none" strike="noStrike" err="1">
                          <a:effectLst/>
                        </a:rPr>
                        <a:t>kuludega</a:t>
                      </a:r>
                      <a:r>
                        <a:rPr lang="fi-FI" sz="1800" b="1" u="none" strike="noStrike">
                          <a:effectLst/>
                        </a:rPr>
                        <a:t> 1%SKP-st</a:t>
                      </a:r>
                      <a:endParaRPr lang="fi-FI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b="1" u="none" strike="noStrike">
                          <a:effectLst/>
                        </a:rPr>
                        <a:t>17</a:t>
                      </a:r>
                      <a:r>
                        <a:rPr lang="en-GB" sz="1800" b="1" u="none" strike="noStrike">
                          <a:effectLst/>
                        </a:rPr>
                        <a:t> </a:t>
                      </a:r>
                      <a:r>
                        <a:rPr lang="et-EE" sz="1800" b="1" u="none" strike="noStrike">
                          <a:effectLst/>
                        </a:rPr>
                        <a:t>212</a:t>
                      </a:r>
                      <a:endParaRPr lang="et-EE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b="1" u="none" strike="noStrike">
                          <a:effectLst/>
                        </a:rPr>
                        <a:t>7</a:t>
                      </a:r>
                      <a:r>
                        <a:rPr lang="en-GB" sz="1800" b="1" u="none" strike="noStrike">
                          <a:effectLst/>
                        </a:rPr>
                        <a:t> </a:t>
                      </a:r>
                      <a:r>
                        <a:rPr lang="et-EE" sz="1800" b="1" u="none" strike="noStrike">
                          <a:effectLst/>
                        </a:rPr>
                        <a:t>207</a:t>
                      </a:r>
                      <a:endParaRPr lang="et-EE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t-EE" sz="1800" b="1" u="none" strike="noStrike">
                          <a:effectLst/>
                        </a:rPr>
                        <a:t>42%</a:t>
                      </a:r>
                      <a:endParaRPr lang="et-EE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b="1" u="none" strike="noStrike">
                          <a:effectLst/>
                        </a:rPr>
                        <a:t>485</a:t>
                      </a:r>
                      <a:endParaRPr lang="et-EE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72281784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65DA76C-0270-8589-66A3-58B2B0EBD089}"/>
              </a:ext>
            </a:extLst>
          </p:cNvPr>
          <p:cNvSpPr txBox="1"/>
          <p:nvPr/>
        </p:nvSpPr>
        <p:spPr>
          <a:xfrm>
            <a:off x="567478" y="6274611"/>
            <a:ext cx="3259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err="1"/>
              <a:t>Allikas</a:t>
            </a:r>
            <a:r>
              <a:rPr lang="en-GB" sz="1100"/>
              <a:t>: </a:t>
            </a:r>
            <a:r>
              <a:rPr lang="en-GB" sz="1100" err="1"/>
              <a:t>Rahandusministeerium</a:t>
            </a:r>
            <a:endParaRPr lang="et-EE" sz="1100"/>
          </a:p>
        </p:txBody>
      </p:sp>
    </p:spTree>
    <p:extLst>
      <p:ext uri="{BB962C8B-B14F-4D97-AF65-F5344CB8AC3E}">
        <p14:creationId xmlns:p14="http://schemas.microsoft.com/office/powerpoint/2010/main" val="1955312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89366-0DFD-931C-C556-C4C30A099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795" y="0"/>
            <a:ext cx="10666641" cy="1325563"/>
          </a:xfrm>
        </p:spPr>
        <p:txBody>
          <a:bodyPr>
            <a:normAutofit/>
          </a:bodyPr>
          <a:lstStyle/>
          <a:p>
            <a:r>
              <a:rPr lang="en-GB" sz="4000"/>
              <a:t>Eesti </a:t>
            </a:r>
            <a:r>
              <a:rPr lang="en-GB" sz="4000" err="1"/>
              <a:t>maksukoormus</a:t>
            </a:r>
            <a:r>
              <a:rPr lang="en-GB" sz="4000"/>
              <a:t> on </a:t>
            </a:r>
            <a:r>
              <a:rPr lang="en-GB" sz="4000" err="1"/>
              <a:t>tõusnud</a:t>
            </a:r>
            <a:r>
              <a:rPr lang="en-GB" sz="4000"/>
              <a:t> </a:t>
            </a:r>
            <a:br>
              <a:rPr lang="en-GB" sz="4000"/>
            </a:br>
            <a:r>
              <a:rPr lang="en-GB" sz="4000"/>
              <a:t>Ida-</a:t>
            </a:r>
            <a:r>
              <a:rPr lang="en-GB" sz="4000" err="1"/>
              <a:t>Euroopa</a:t>
            </a:r>
            <a:r>
              <a:rPr lang="en-GB" sz="4000"/>
              <a:t> </a:t>
            </a:r>
            <a:r>
              <a:rPr lang="en-GB" sz="4000" err="1"/>
              <a:t>tippu</a:t>
            </a:r>
            <a:endParaRPr lang="et-EE" sz="400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E725D3-8D91-7756-D8A5-ED13B2D92A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795" y="1409926"/>
            <a:ext cx="9574960" cy="5004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178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Dokumendit_x00fc__x00fc_p xmlns="21e17dc6-8502-4e66-9877-6f49fe501cf1" xsi:nil="true"/>
    <TaxCatchAll xmlns="2804d49e-53a8-4e34-af20-0f1c01098a70" xsi:nil="true"/>
    <_ip_UnifiedCompliancePolicyProperties xmlns="http://schemas.microsoft.com/sharepoint/v3" xsi:nil="true"/>
    <lcf76f155ced4ddcb4097134ff3c332f xmlns="21e17dc6-8502-4e66-9877-6f49fe501cf1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C384D1D0283BA4889474973352D8FF9" ma:contentTypeVersion="24" ma:contentTypeDescription="Loo uus dokument" ma:contentTypeScope="" ma:versionID="1a949a478afd6ae75bdfd91a7f73055a">
  <xsd:schema xmlns:xsd="http://www.w3.org/2001/XMLSchema" xmlns:xs="http://www.w3.org/2001/XMLSchema" xmlns:p="http://schemas.microsoft.com/office/2006/metadata/properties" xmlns:ns1="http://schemas.microsoft.com/sharepoint/v3" xmlns:ns2="21e17dc6-8502-4e66-9877-6f49fe501cf1" xmlns:ns3="2804d49e-53a8-4e34-af20-0f1c01098a70" targetNamespace="http://schemas.microsoft.com/office/2006/metadata/properties" ma:root="true" ma:fieldsID="4de7383a5d0fbc11974ceecbd94c6ea8" ns1:_="" ns2:_="" ns3:_="">
    <xsd:import namespace="http://schemas.microsoft.com/sharepoint/v3"/>
    <xsd:import namespace="21e17dc6-8502-4e66-9877-6f49fe501cf1"/>
    <xsd:import namespace="2804d49e-53a8-4e34-af20-0f1c01098a70"/>
    <xsd:element name="properties">
      <xsd:complexType>
        <xsd:sequence>
          <xsd:element name="documentManagement">
            <xsd:complexType>
              <xsd:all>
                <xsd:element ref="ns2:Dokumendit_x00fc__x00fc_p" minOccurs="0"/>
                <xsd:element ref="ns3:SharedWithUsers" minOccurs="0"/>
                <xsd:element ref="ns3:SharedWithDetails" minOccurs="0"/>
                <xsd:element ref="ns3:SharingHintHash" minOccurs="0"/>
                <xsd:element ref="ns3:LastSharedByUser" minOccurs="0"/>
                <xsd:element ref="ns3:LastSharedByTime" minOccurs="0"/>
                <xsd:element ref="ns2:MediaServiceMetadata" minOccurs="0"/>
                <xsd:element ref="ns2:MediaServiceFastMetadata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Ühtse nõuetele vastavuse poliitika atribuudid" ma:description="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Ühtse nõuetele vastavuse poliitika kasutajaliidesetoiming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e17dc6-8502-4e66-9877-6f49fe501cf1" elementFormDefault="qualified">
    <xsd:import namespace="http://schemas.microsoft.com/office/2006/documentManagement/types"/>
    <xsd:import namespace="http://schemas.microsoft.com/office/infopath/2007/PartnerControls"/>
    <xsd:element name="Dokumendit_x00fc__x00fc_p" ma:index="8" nillable="true" ma:displayName="Dokumenditüüp" ma:format="Dropdown" ma:internalName="Dokumendit_x00fc__x00fc_p">
      <xsd:simpleType>
        <xsd:restriction base="dms:Choice">
          <xsd:enumeration value="Investeeringute ja ekspordi edendamine"/>
          <xsd:enumeration value="Üldine majanduspoliitika"/>
          <xsd:enumeration value="Innovatsioon"/>
          <xsd:enumeration value="Teadus- ja arendustegevus"/>
          <xsd:enumeration value="Tööstuspoliitika"/>
          <xsd:enumeration value="Ressursipoliitika"/>
          <xsd:enumeration value="Riigihanked"/>
          <xsd:enumeration value="Riigireform"/>
          <xsd:enumeration value="Parema juhtimise edendamine"/>
          <xsd:enumeration value="Maksupoliitika"/>
          <xsd:enumeration value="Tööõigus"/>
          <xsd:enumeration value="Töötuskindlustus"/>
          <xsd:enumeration value="Sotsiaalkindlustus"/>
          <xsd:enumeration value="Tööohutus- ja tervishoid, TÕKS"/>
          <xsd:enumeration value="Kollektiivsed töösuhted"/>
          <xsd:enumeration value="Ravikindlustus"/>
          <xsd:enumeration value="Välistööjõud ja talendipoliitika"/>
          <xsd:enumeration value="Pensionid"/>
          <xsd:enumeration value="Töövõimereform"/>
          <xsd:enumeration value="Kutseharidus"/>
          <xsd:enumeration value="Kõrgharidus ja teadus"/>
          <xsd:enumeration value="Elukestev õpe"/>
          <xsd:enumeration value="Täiskasvanuharidus"/>
          <xsd:enumeration value="Õpipoisiõpe"/>
          <xsd:enumeration value="Praktika"/>
          <xsd:enumeration value="Õppekavad"/>
          <xsd:enumeration value="Ettevõtlusõpe"/>
        </xsd:restriction>
      </xsd:simpleType>
    </xsd:element>
    <xsd:element name="MediaServiceMetadata" ma:index="14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MediaServiceLocation" ma:internalName="MediaServiceLocatio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8" nillable="true" ma:taxonomy="true" ma:internalName="lcf76f155ced4ddcb4097134ff3c332f" ma:taxonomyFieldName="MediaServiceImageTags" ma:displayName="Pildisildid" ma:readOnly="false" ma:fieldId="{5cf76f15-5ced-4ddc-b409-7134ff3c332f}" ma:taxonomyMulti="true" ma:sspId="a31618b2-f0da-4a3a-ab1a-277a7eac0f8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4d49e-53a8-4e34-af20-0f1c01098a70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Ühiskasutuse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Ühiskasutusse andmise üksikasjad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1" nillable="true" ma:displayName="Vihjeräsi jagamine" ma:internalName="SharingHintHash" ma:readOnly="true">
      <xsd:simpleType>
        <xsd:restriction base="dms:Text"/>
      </xsd:simpleType>
    </xsd:element>
    <xsd:element name="LastSharedByUser" ma:index="12" nillable="true" ma:displayName="Viimane jagaja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3" nillable="true" ma:displayName="Viimase jagamise aeg" ma:description="" ma:internalName="LastSharedByTime" ma:readOnly="true">
      <xsd:simpleType>
        <xsd:restriction base="dms:DateTime"/>
      </xsd:simpleType>
    </xsd:element>
    <xsd:element name="TaxCatchAll" ma:index="29" nillable="true" ma:displayName="Taxonomy Catch All Column" ma:hidden="true" ma:list="{b74f366c-e2e4-4407-b8e5-5196e9bfaddc}" ma:internalName="TaxCatchAll" ma:showField="CatchAllData" ma:web="2804d49e-53a8-4e34-af20-0f1c01098a7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utüüp"/>
        <xsd:element ref="dc:title" minOccurs="0" maxOccurs="1" ma:index="4" ma:displayName="Pealkiri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BDE4D78-F495-4A40-844A-804594EE12F3}">
  <ds:schemaRefs>
    <ds:schemaRef ds:uri="21e17dc6-8502-4e66-9877-6f49fe501cf1"/>
    <ds:schemaRef ds:uri="2804d49e-53a8-4e34-af20-0f1c01098a70"/>
    <ds:schemaRef ds:uri="364e26ac-d2cf-495d-b7d0-d9fa23e5510f"/>
    <ds:schemaRef ds:uri="fb31fa28-7360-42e4-9eca-16711e2b8ad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47E6792-D131-4082-B4C5-A98B9C42048C}">
  <ds:schemaRefs>
    <ds:schemaRef ds:uri="21e17dc6-8502-4e66-9877-6f49fe501cf1"/>
    <ds:schemaRef ds:uri="2804d49e-53a8-4e34-af20-0f1c01098a7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2839ECA-ABD1-479C-9522-4597328318D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1021</Words>
  <Application>Microsoft Office PowerPoint</Application>
  <PresentationFormat>Laiekraan</PresentationFormat>
  <Paragraphs>217</Paragraphs>
  <Slides>19</Slides>
  <Notes>11</Notes>
  <HiddenSlides>0</HiddenSlides>
  <MMClips>0</MMClips>
  <ScaleCrop>false</ScaleCrop>
  <HeadingPairs>
    <vt:vector size="6" baseType="variant">
      <vt:variant>
        <vt:lpstr>Kasutatud fondid</vt:lpstr>
      </vt:variant>
      <vt:variant>
        <vt:i4>6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19</vt:i4>
      </vt:variant>
    </vt:vector>
  </HeadingPairs>
  <TitlesOfParts>
    <vt:vector size="26" baseType="lpstr">
      <vt:lpstr>Aptos</vt:lpstr>
      <vt:lpstr>Aptos Display</vt:lpstr>
      <vt:lpstr>Aptos Narrow</vt:lpstr>
      <vt:lpstr>Arial</vt:lpstr>
      <vt:lpstr>Calibri</vt:lpstr>
      <vt:lpstr>Times New Roman</vt:lpstr>
      <vt:lpstr>Office Theme</vt:lpstr>
      <vt:lpstr>Kuidas juhime Eesti majanduse kõrgliigasse?</vt:lpstr>
      <vt:lpstr>Koos parema ettevõtluskeskkonna eest</vt:lpstr>
      <vt:lpstr>2026: 7 fookusteemat</vt:lpstr>
      <vt:lpstr>Tööandjate laual (TOP teemad, tähtsuse järjekorras)</vt:lpstr>
      <vt:lpstr>Riigirahanduse seis 2026</vt:lpstr>
      <vt:lpstr>Riigi kulude kasvu veavad  sotsiaalkulud ja tervishoid, mitte riigikaitse</vt:lpstr>
      <vt:lpstr>Valitsussektori kulud kasvavad  majandusest oluliselt kiiremini (2019-2025)</vt:lpstr>
      <vt:lpstr>Indekseerimine kasvatas riigi kulusid 500 miljoni võrra</vt:lpstr>
      <vt:lpstr>Eesti maksukoormus on tõusnud  Ida-Euroopa tippu</vt:lpstr>
      <vt:lpstr>Riigirahanduse suur küsimus – kuidas riiki üha väiksema tööealise elanikkonnaga ülal peame?</vt:lpstr>
      <vt:lpstr>Eesti tööjõu tootlikkuse (lisandväärtuse alusel) ja töökulude suhe Leedu tasemesse 2004-2024 töötlevas tööstuses</vt:lpstr>
      <vt:lpstr>Eesti tööjõu tootlikkuse ja töökulude suhe Läti tasemesse 2004-2024 töötlevas tööstuses</vt:lpstr>
      <vt:lpstr>Eesti tööjõu tootlikkuse ja töökulude suhe Soome tasemesse 2004-2024 töötlevas tööstuses</vt:lpstr>
      <vt:lpstr>Eesti, Läti, Leedu ja Soome töötleva tööstuse struktuuri võrdlus 2023.a.  Alamharude panus kogu töötleva tööstuse loodud lisandväärtusse (%)  </vt:lpstr>
      <vt:lpstr>Töötleva tööstuse tööjõu tootlikkus</vt:lpstr>
      <vt:lpstr>Eesti mööblitööstuse lisandväärtus (tuh eur)</vt:lpstr>
      <vt:lpstr>“Tuulelohe lend 2026” 4. märtsil</vt:lpstr>
      <vt:lpstr>“Tuulelohe lend 2026” 4. märtsil</vt:lpstr>
      <vt:lpstr>Aitäh.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Raul Aron</dc:creator>
  <cp:lastModifiedBy>Ilona Pallon</cp:lastModifiedBy>
  <cp:revision>4</cp:revision>
  <cp:lastPrinted>2025-08-22T08:01:33Z</cp:lastPrinted>
  <dcterms:created xsi:type="dcterms:W3CDTF">2025-01-07T13:06:49Z</dcterms:created>
  <dcterms:modified xsi:type="dcterms:W3CDTF">2025-12-18T12:04:05Z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0x0101001C384D1D0283BA4889474973352D8FF9</vt:lpwstr>
  </property>
  <property fmtid="{D5CDD505-2E9C-101B-9397-08002B2CF9AE}" pid="3" name="MediaServiceImageTags">
    <vt:lpwstr/>
  </property>
</Properties>
</file>